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0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5" r:id="rId1"/>
  </p:sld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19" r:id="rId11"/>
    <p:sldId id="323" r:id="rId12"/>
    <p:sldId id="324" r:id="rId13"/>
    <p:sldId id="260" r:id="rId14"/>
    <p:sldId id="284" r:id="rId15"/>
    <p:sldId id="261" r:id="rId16"/>
    <p:sldId id="285" r:id="rId17"/>
    <p:sldId id="262" r:id="rId18"/>
    <p:sldId id="286" r:id="rId19"/>
    <p:sldId id="263" r:id="rId20"/>
    <p:sldId id="314" r:id="rId21"/>
    <p:sldId id="287" r:id="rId22"/>
    <p:sldId id="264" r:id="rId23"/>
    <p:sldId id="315" r:id="rId24"/>
    <p:sldId id="265" r:id="rId25"/>
    <p:sldId id="316" r:id="rId26"/>
    <p:sldId id="320" r:id="rId27"/>
    <p:sldId id="325" r:id="rId28"/>
    <p:sldId id="326" r:id="rId29"/>
    <p:sldId id="327" r:id="rId30"/>
    <p:sldId id="328" r:id="rId31"/>
    <p:sldId id="329" r:id="rId32"/>
    <p:sldId id="266" r:id="rId33"/>
    <p:sldId id="288" r:id="rId34"/>
    <p:sldId id="290" r:id="rId35"/>
    <p:sldId id="302" r:id="rId36"/>
    <p:sldId id="303" r:id="rId37"/>
    <p:sldId id="337" r:id="rId38"/>
    <p:sldId id="267" r:id="rId39"/>
    <p:sldId id="291" r:id="rId40"/>
    <p:sldId id="292" r:id="rId41"/>
    <p:sldId id="304" r:id="rId42"/>
    <p:sldId id="321" r:id="rId43"/>
    <p:sldId id="330" r:id="rId44"/>
    <p:sldId id="331" r:id="rId45"/>
    <p:sldId id="306" r:id="rId46"/>
    <p:sldId id="269" r:id="rId47"/>
    <p:sldId id="307" r:id="rId48"/>
    <p:sldId id="270" r:id="rId49"/>
    <p:sldId id="293" r:id="rId50"/>
    <p:sldId id="271" r:id="rId51"/>
    <p:sldId id="317" r:id="rId52"/>
    <p:sldId id="308" r:id="rId53"/>
    <p:sldId id="273" r:id="rId54"/>
    <p:sldId id="309" r:id="rId55"/>
    <p:sldId id="274" r:id="rId56"/>
    <p:sldId id="310" r:id="rId57"/>
    <p:sldId id="318" r:id="rId58"/>
    <p:sldId id="275" r:id="rId59"/>
    <p:sldId id="311" r:id="rId60"/>
    <p:sldId id="322" r:id="rId61"/>
    <p:sldId id="332" r:id="rId62"/>
    <p:sldId id="333" r:id="rId63"/>
    <p:sldId id="334" r:id="rId64"/>
    <p:sldId id="335" r:id="rId65"/>
    <p:sldId id="336" r:id="rId66"/>
    <p:sldId id="313" r:id="rId67"/>
  </p:sldIdLst>
  <p:sldSz cx="11879263" cy="7019925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73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014" y="84"/>
      </p:cViewPr>
      <p:guideLst>
        <p:guide orient="horz" pos="2673"/>
        <p:guide pos="24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329" y="1481985"/>
            <a:ext cx="8599271" cy="3408196"/>
          </a:xfrm>
        </p:spPr>
        <p:txBody>
          <a:bodyPr anchor="b"/>
          <a:lstStyle>
            <a:lvl1pPr>
              <a:defRPr sz="70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329" y="4890179"/>
            <a:ext cx="8599271" cy="881759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0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6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2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18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6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535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255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31" y="2929302"/>
            <a:ext cx="8599270" cy="1960878"/>
          </a:xfrm>
        </p:spPr>
        <p:txBody>
          <a:bodyPr anchor="b"/>
          <a:lstStyle>
            <a:lvl1pPr algn="l">
              <a:defRPr sz="389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329" y="4890180"/>
            <a:ext cx="8599271" cy="880715"/>
          </a:xfrm>
        </p:spPr>
        <p:txBody>
          <a:bodyPr anchor="t"/>
          <a:lstStyle>
            <a:lvl1pPr marL="0" indent="0" algn="l">
              <a:buNone/>
              <a:defRPr sz="1949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90900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3pPr>
            <a:lvl4pPr marL="133635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4pPr>
            <a:lvl5pPr marL="178180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5pPr>
            <a:lvl6pPr marL="222725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6pPr>
            <a:lvl7pPr marL="267270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7pPr>
            <a:lvl8pPr marL="311815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8pPr>
            <a:lvl9pPr marL="356360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64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11" y="2109228"/>
            <a:ext cx="4283569" cy="4294830"/>
          </a:xfrm>
        </p:spPr>
        <p:txBody>
          <a:bodyPr>
            <a:normAutofit/>
          </a:bodyPr>
          <a:lstStyle>
            <a:lvl1pPr>
              <a:defRPr sz="1754"/>
            </a:lvl1pPr>
            <a:lvl2pPr>
              <a:defRPr sz="1559"/>
            </a:lvl2pPr>
            <a:lvl3pPr>
              <a:defRPr sz="1364"/>
            </a:lvl3pPr>
            <a:lvl4pPr>
              <a:defRPr sz="1169"/>
            </a:lvl4pPr>
            <a:lvl5pPr>
              <a:defRPr sz="1169"/>
            </a:lvl5pPr>
            <a:lvl6pPr>
              <a:defRPr sz="1169"/>
            </a:lvl6pPr>
            <a:lvl7pPr>
              <a:defRPr sz="1169"/>
            </a:lvl7pPr>
            <a:lvl8pPr>
              <a:defRPr sz="1169"/>
            </a:lvl8pPr>
            <a:lvl9pPr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9450" y="2104639"/>
            <a:ext cx="4283570" cy="4299417"/>
          </a:xfrm>
        </p:spPr>
        <p:txBody>
          <a:bodyPr>
            <a:normAutofit/>
          </a:bodyPr>
          <a:lstStyle>
            <a:lvl1pPr>
              <a:defRPr sz="1754"/>
            </a:lvl1pPr>
            <a:lvl2pPr>
              <a:defRPr sz="1559"/>
            </a:lvl2pPr>
            <a:lvl3pPr>
              <a:defRPr sz="1364"/>
            </a:lvl3pPr>
            <a:lvl4pPr>
              <a:defRPr sz="1169"/>
            </a:lvl4pPr>
            <a:lvl5pPr>
              <a:defRPr sz="1169"/>
            </a:lvl5pPr>
            <a:lvl6pPr>
              <a:defRPr sz="1169"/>
            </a:lvl6pPr>
            <a:lvl7pPr>
              <a:defRPr sz="1169"/>
            </a:lvl7pPr>
            <a:lvl8pPr>
              <a:defRPr sz="1169"/>
            </a:lvl8pPr>
            <a:lvl9pPr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254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5012" y="1949979"/>
            <a:ext cx="4283568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5011" y="2573972"/>
            <a:ext cx="4283569" cy="3830085"/>
          </a:xfrm>
        </p:spPr>
        <p:txBody>
          <a:bodyPr>
            <a:normAutofit/>
          </a:bodyPr>
          <a:lstStyle>
            <a:lvl1pPr>
              <a:defRPr sz="1754"/>
            </a:lvl1pPr>
            <a:lvl2pPr>
              <a:defRPr sz="1559"/>
            </a:lvl2pPr>
            <a:lvl3pPr>
              <a:defRPr sz="1364"/>
            </a:lvl3pPr>
            <a:lvl4pPr>
              <a:defRPr sz="1169"/>
            </a:lvl4pPr>
            <a:lvl5pPr>
              <a:defRPr sz="1169"/>
            </a:lvl5pPr>
            <a:lvl6pPr>
              <a:defRPr sz="1169"/>
            </a:lvl6pPr>
            <a:lvl7pPr>
              <a:defRPr sz="1169"/>
            </a:lvl7pPr>
            <a:lvl8pPr>
              <a:defRPr sz="1169"/>
            </a:lvl8pPr>
            <a:lvl9pPr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9452" y="1949979"/>
            <a:ext cx="4283569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9452" y="2573972"/>
            <a:ext cx="4283569" cy="3830085"/>
          </a:xfrm>
        </p:spPr>
        <p:txBody>
          <a:bodyPr>
            <a:normAutofit/>
          </a:bodyPr>
          <a:lstStyle>
            <a:lvl1pPr>
              <a:defRPr sz="1754"/>
            </a:lvl1pPr>
            <a:lvl2pPr>
              <a:defRPr sz="1559"/>
            </a:lvl2pPr>
            <a:lvl3pPr>
              <a:defRPr sz="1364"/>
            </a:lvl3pPr>
            <a:lvl4pPr>
              <a:defRPr sz="1169"/>
            </a:lvl4pPr>
            <a:lvl5pPr>
              <a:defRPr sz="1169"/>
            </a:lvl5pPr>
            <a:lvl6pPr>
              <a:defRPr sz="1169"/>
            </a:lvl6pPr>
            <a:lvl7pPr>
              <a:defRPr sz="1169"/>
            </a:lvl7pPr>
            <a:lvl8pPr>
              <a:defRPr sz="1169"/>
            </a:lvl8pPr>
            <a:lvl9pPr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158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715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60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27" y="1481984"/>
            <a:ext cx="3313823" cy="1481984"/>
          </a:xfrm>
        </p:spPr>
        <p:txBody>
          <a:bodyPr anchor="b"/>
          <a:lstStyle>
            <a:lvl1pPr algn="l">
              <a:defRPr sz="233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1887" y="1481984"/>
            <a:ext cx="5062714" cy="4679950"/>
          </a:xfrm>
        </p:spPr>
        <p:txBody>
          <a:bodyPr anchor="ctr">
            <a:normAutofit/>
          </a:bodyPr>
          <a:lstStyle>
            <a:lvl1pPr>
              <a:defRPr sz="1949"/>
            </a:lvl1pPr>
            <a:lvl2pPr>
              <a:defRPr sz="1754"/>
            </a:lvl2pPr>
            <a:lvl3pPr>
              <a:defRPr sz="1559"/>
            </a:lvl3pPr>
            <a:lvl4pPr>
              <a:defRPr sz="1364"/>
            </a:lvl4pPr>
            <a:lvl5pPr>
              <a:defRPr sz="1364"/>
            </a:lvl5pPr>
            <a:lvl6pPr>
              <a:defRPr sz="1364"/>
            </a:lvl6pPr>
            <a:lvl7pPr>
              <a:defRPr sz="1364"/>
            </a:lvl7pPr>
            <a:lvl8pPr>
              <a:defRPr sz="1364"/>
            </a:lvl8pPr>
            <a:lvl9pPr>
              <a:defRPr sz="13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5328" y="3203166"/>
            <a:ext cx="3313822" cy="2963967"/>
          </a:xfrm>
        </p:spPr>
        <p:txBody>
          <a:bodyPr/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5081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308" y="1897972"/>
            <a:ext cx="4962268" cy="1611991"/>
          </a:xfrm>
        </p:spPr>
        <p:txBody>
          <a:bodyPr anchor="b">
            <a:normAutofit/>
          </a:bodyPr>
          <a:lstStyle>
            <a:lvl1pPr algn="l">
              <a:defRPr sz="350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283" y="1169988"/>
            <a:ext cx="3118307" cy="46799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59"/>
            </a:lvl1pPr>
            <a:lvl2pPr marL="445450" indent="0">
              <a:buNone/>
              <a:defRPr sz="1559"/>
            </a:lvl2pPr>
            <a:lvl3pPr marL="890900" indent="0">
              <a:buNone/>
              <a:defRPr sz="1559"/>
            </a:lvl3pPr>
            <a:lvl4pPr marL="1336350" indent="0">
              <a:buNone/>
              <a:defRPr sz="1559"/>
            </a:lvl4pPr>
            <a:lvl5pPr marL="1781800" indent="0">
              <a:buNone/>
              <a:defRPr sz="1559"/>
            </a:lvl5pPr>
            <a:lvl6pPr marL="2227250" indent="0">
              <a:buNone/>
              <a:defRPr sz="1559"/>
            </a:lvl6pPr>
            <a:lvl7pPr marL="2672700" indent="0">
              <a:buNone/>
              <a:defRPr sz="1559"/>
            </a:lvl7pPr>
            <a:lvl8pPr marL="3118150" indent="0">
              <a:buNone/>
              <a:defRPr sz="1559"/>
            </a:lvl8pPr>
            <a:lvl9pPr marL="3563600" indent="0">
              <a:buNone/>
              <a:defRPr sz="155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5329" y="3743960"/>
            <a:ext cx="4954544" cy="1403985"/>
          </a:xfrm>
        </p:spPr>
        <p:txBody>
          <a:bodyPr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971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31" y="4913934"/>
            <a:ext cx="8599270" cy="580119"/>
          </a:xfrm>
        </p:spPr>
        <p:txBody>
          <a:bodyPr anchor="b">
            <a:normAutofit/>
          </a:bodyPr>
          <a:lstStyle>
            <a:lvl1pPr algn="l">
              <a:defRPr sz="233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25329" y="701993"/>
            <a:ext cx="8599271" cy="372662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59"/>
            </a:lvl1pPr>
            <a:lvl2pPr marL="445450" indent="0">
              <a:buNone/>
              <a:defRPr sz="1559"/>
            </a:lvl2pPr>
            <a:lvl3pPr marL="890900" indent="0">
              <a:buNone/>
              <a:defRPr sz="1559"/>
            </a:lvl3pPr>
            <a:lvl4pPr marL="1336350" indent="0">
              <a:buNone/>
              <a:defRPr sz="1559"/>
            </a:lvl4pPr>
            <a:lvl5pPr marL="1781800" indent="0">
              <a:buNone/>
              <a:defRPr sz="1559"/>
            </a:lvl5pPr>
            <a:lvl6pPr marL="2227250" indent="0">
              <a:buNone/>
              <a:defRPr sz="1559"/>
            </a:lvl6pPr>
            <a:lvl7pPr marL="2672700" indent="0">
              <a:buNone/>
              <a:defRPr sz="1559"/>
            </a:lvl7pPr>
            <a:lvl8pPr marL="3118150" indent="0">
              <a:buNone/>
              <a:defRPr sz="1559"/>
            </a:lvl8pPr>
            <a:lvl9pPr marL="3563600" indent="0">
              <a:buNone/>
              <a:defRPr sz="155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5330" y="5494054"/>
            <a:ext cx="8599269" cy="505369"/>
          </a:xfrm>
        </p:spPr>
        <p:txBody>
          <a:bodyPr>
            <a:normAutofit/>
          </a:bodyPr>
          <a:lstStyle>
            <a:lvl1pPr marL="0" indent="0">
              <a:buNone/>
              <a:defRPr sz="1169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945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29" y="1481984"/>
            <a:ext cx="8599272" cy="2027978"/>
          </a:xfrm>
        </p:spPr>
        <p:txBody>
          <a:bodyPr/>
          <a:lstStyle>
            <a:lvl1pPr>
              <a:defRPr sz="467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5329" y="3743960"/>
            <a:ext cx="8599272" cy="2417974"/>
          </a:xfrm>
        </p:spPr>
        <p:txBody>
          <a:bodyPr anchor="ctr">
            <a:normAutofit/>
          </a:bodyPr>
          <a:lstStyle>
            <a:lvl1pPr marL="0" indent="0">
              <a:buNone/>
              <a:defRPr sz="175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5981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406" y="1481984"/>
            <a:ext cx="7794125" cy="2378231"/>
          </a:xfrm>
        </p:spPr>
        <p:txBody>
          <a:bodyPr/>
          <a:lstStyle>
            <a:lvl1pPr>
              <a:defRPr sz="467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880884" y="3860216"/>
            <a:ext cx="7092919" cy="35025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364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5329" y="4453381"/>
            <a:ext cx="8599272" cy="1715982"/>
          </a:xfrm>
        </p:spPr>
        <p:txBody>
          <a:bodyPr anchor="ctr">
            <a:normAutofit/>
          </a:bodyPr>
          <a:lstStyle>
            <a:lvl1pPr marL="0" indent="0">
              <a:buNone/>
              <a:defRPr sz="175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75253" y="994186"/>
            <a:ext cx="781342" cy="192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1886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1154" y="2675502"/>
            <a:ext cx="781342" cy="192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1886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786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28" y="3197967"/>
            <a:ext cx="8599273" cy="1692213"/>
          </a:xfrm>
        </p:spPr>
        <p:txBody>
          <a:bodyPr anchor="b"/>
          <a:lstStyle>
            <a:lvl1pPr algn="l">
              <a:defRPr sz="389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329" y="4890180"/>
            <a:ext cx="8599272" cy="880715"/>
          </a:xfrm>
        </p:spPr>
        <p:txBody>
          <a:bodyPr anchor="t"/>
          <a:lstStyle>
            <a:lvl1pPr marL="0" indent="0" algn="l">
              <a:buNone/>
              <a:defRPr sz="1949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90900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3pPr>
            <a:lvl4pPr marL="133635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4pPr>
            <a:lvl5pPr marL="178180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5pPr>
            <a:lvl6pPr marL="222725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6pPr>
            <a:lvl7pPr marL="267270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7pPr>
            <a:lvl8pPr marL="311815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8pPr>
            <a:lvl9pPr marL="3563600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414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711" y="2027978"/>
            <a:ext cx="2871276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35726" y="2729971"/>
            <a:ext cx="2852261" cy="3674086"/>
          </a:xfrm>
        </p:spPr>
        <p:txBody>
          <a:bodyPr anchor="t"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84040" y="2027978"/>
            <a:ext cx="2860923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773757" y="2729971"/>
            <a:ext cx="2871206" cy="3674086"/>
          </a:xfrm>
        </p:spPr>
        <p:txBody>
          <a:bodyPr anchor="t"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41945" y="2027978"/>
            <a:ext cx="2856901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6941945" y="2729971"/>
            <a:ext cx="2856901" cy="3674086"/>
          </a:xfrm>
        </p:spPr>
        <p:txBody>
          <a:bodyPr anchor="t"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630563" y="2183977"/>
            <a:ext cx="0" cy="4055957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783639" y="2183977"/>
            <a:ext cx="0" cy="406054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0035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727" y="4351319"/>
            <a:ext cx="2864635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35727" y="2261976"/>
            <a:ext cx="2864635" cy="15599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59"/>
            </a:lvl1pPr>
            <a:lvl2pPr marL="445450" indent="0">
              <a:buNone/>
              <a:defRPr sz="1559"/>
            </a:lvl2pPr>
            <a:lvl3pPr marL="890900" indent="0">
              <a:buNone/>
              <a:defRPr sz="1559"/>
            </a:lvl3pPr>
            <a:lvl4pPr marL="1336350" indent="0">
              <a:buNone/>
              <a:defRPr sz="1559"/>
            </a:lvl4pPr>
            <a:lvl5pPr marL="1781800" indent="0">
              <a:buNone/>
              <a:defRPr sz="1559"/>
            </a:lvl5pPr>
            <a:lvl6pPr marL="2227250" indent="0">
              <a:buNone/>
              <a:defRPr sz="1559"/>
            </a:lvl6pPr>
            <a:lvl7pPr marL="2672700" indent="0">
              <a:buNone/>
              <a:defRPr sz="1559"/>
            </a:lvl7pPr>
            <a:lvl8pPr marL="3118150" indent="0">
              <a:buNone/>
              <a:defRPr sz="1559"/>
            </a:lvl8pPr>
            <a:lvl9pPr marL="3563600" indent="0">
              <a:buNone/>
              <a:defRPr sz="155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35727" y="4941187"/>
            <a:ext cx="2864635" cy="674753"/>
          </a:xfrm>
        </p:spPr>
        <p:txBody>
          <a:bodyPr anchor="t"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89609" y="4351319"/>
            <a:ext cx="2855354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789608" y="2261976"/>
            <a:ext cx="2855354" cy="15599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59"/>
            </a:lvl1pPr>
            <a:lvl2pPr marL="445450" indent="0">
              <a:buNone/>
              <a:defRPr sz="1559"/>
            </a:lvl2pPr>
            <a:lvl3pPr marL="890900" indent="0">
              <a:buNone/>
              <a:defRPr sz="1559"/>
            </a:lvl3pPr>
            <a:lvl4pPr marL="1336350" indent="0">
              <a:buNone/>
              <a:defRPr sz="1559"/>
            </a:lvl4pPr>
            <a:lvl5pPr marL="1781800" indent="0">
              <a:buNone/>
              <a:defRPr sz="1559"/>
            </a:lvl5pPr>
            <a:lvl6pPr marL="2227250" indent="0">
              <a:buNone/>
              <a:defRPr sz="1559"/>
            </a:lvl6pPr>
            <a:lvl7pPr marL="2672700" indent="0">
              <a:buNone/>
              <a:defRPr sz="1559"/>
            </a:lvl7pPr>
            <a:lvl8pPr marL="3118150" indent="0">
              <a:buNone/>
              <a:defRPr sz="1559"/>
            </a:lvl8pPr>
            <a:lvl9pPr marL="3563600" indent="0">
              <a:buNone/>
              <a:defRPr sz="155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788290" y="4941186"/>
            <a:ext cx="2859136" cy="674753"/>
          </a:xfrm>
        </p:spPr>
        <p:txBody>
          <a:bodyPr anchor="t"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41945" y="4351319"/>
            <a:ext cx="2856901" cy="589868"/>
          </a:xfrm>
        </p:spPr>
        <p:txBody>
          <a:bodyPr anchor="b">
            <a:noAutofit/>
          </a:bodyPr>
          <a:lstStyle>
            <a:lvl1pPr marL="0" indent="0">
              <a:buNone/>
              <a:defRPr sz="2338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45450" indent="0">
              <a:buNone/>
              <a:defRPr sz="1949" b="1"/>
            </a:lvl2pPr>
            <a:lvl3pPr marL="890900" indent="0">
              <a:buNone/>
              <a:defRPr sz="1754" b="1"/>
            </a:lvl3pPr>
            <a:lvl4pPr marL="1336350" indent="0">
              <a:buNone/>
              <a:defRPr sz="1559" b="1"/>
            </a:lvl4pPr>
            <a:lvl5pPr marL="1781800" indent="0">
              <a:buNone/>
              <a:defRPr sz="1559" b="1"/>
            </a:lvl5pPr>
            <a:lvl6pPr marL="2227250" indent="0">
              <a:buNone/>
              <a:defRPr sz="1559" b="1"/>
            </a:lvl6pPr>
            <a:lvl7pPr marL="2672700" indent="0">
              <a:buNone/>
              <a:defRPr sz="1559" b="1"/>
            </a:lvl7pPr>
            <a:lvl8pPr marL="3118150" indent="0">
              <a:buNone/>
              <a:defRPr sz="1559" b="1"/>
            </a:lvl8pPr>
            <a:lvl9pPr marL="3563600" indent="0">
              <a:buNone/>
              <a:defRPr sz="1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941944" y="2261976"/>
            <a:ext cx="2856901" cy="15599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59"/>
            </a:lvl1pPr>
            <a:lvl2pPr marL="445450" indent="0">
              <a:buNone/>
              <a:defRPr sz="1559"/>
            </a:lvl2pPr>
            <a:lvl3pPr marL="890900" indent="0">
              <a:buNone/>
              <a:defRPr sz="1559"/>
            </a:lvl3pPr>
            <a:lvl4pPr marL="1336350" indent="0">
              <a:buNone/>
              <a:defRPr sz="1559"/>
            </a:lvl4pPr>
            <a:lvl5pPr marL="1781800" indent="0">
              <a:buNone/>
              <a:defRPr sz="1559"/>
            </a:lvl5pPr>
            <a:lvl6pPr marL="2227250" indent="0">
              <a:buNone/>
              <a:defRPr sz="1559"/>
            </a:lvl6pPr>
            <a:lvl7pPr marL="2672700" indent="0">
              <a:buNone/>
              <a:defRPr sz="1559"/>
            </a:lvl7pPr>
            <a:lvl8pPr marL="3118150" indent="0">
              <a:buNone/>
              <a:defRPr sz="1559"/>
            </a:lvl8pPr>
            <a:lvl9pPr marL="3563600" indent="0">
              <a:buNone/>
              <a:defRPr sz="155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6941823" y="4941184"/>
            <a:ext cx="2860686" cy="674753"/>
          </a:xfrm>
        </p:spPr>
        <p:txBody>
          <a:bodyPr anchor="t">
            <a:normAutofit/>
          </a:bodyPr>
          <a:lstStyle>
            <a:lvl1pPr marL="0" indent="0">
              <a:buNone/>
              <a:defRPr sz="1364"/>
            </a:lvl1pPr>
            <a:lvl2pPr marL="445450" indent="0">
              <a:buNone/>
              <a:defRPr sz="1169"/>
            </a:lvl2pPr>
            <a:lvl3pPr marL="890900" indent="0">
              <a:buNone/>
              <a:defRPr sz="974"/>
            </a:lvl3pPr>
            <a:lvl4pPr marL="1336350" indent="0">
              <a:buNone/>
              <a:defRPr sz="877"/>
            </a:lvl4pPr>
            <a:lvl5pPr marL="1781800" indent="0">
              <a:buNone/>
              <a:defRPr sz="877"/>
            </a:lvl5pPr>
            <a:lvl6pPr marL="2227250" indent="0">
              <a:buNone/>
              <a:defRPr sz="877"/>
            </a:lvl6pPr>
            <a:lvl7pPr marL="2672700" indent="0">
              <a:buNone/>
              <a:defRPr sz="877"/>
            </a:lvl7pPr>
            <a:lvl8pPr marL="3118150" indent="0">
              <a:buNone/>
              <a:defRPr sz="877"/>
            </a:lvl8pPr>
            <a:lvl9pPr marL="3563600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630563" y="2183977"/>
            <a:ext cx="0" cy="4055957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783639" y="2183977"/>
            <a:ext cx="0" cy="406054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9322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16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91201" y="440371"/>
            <a:ext cx="1707645" cy="596368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727" y="908367"/>
            <a:ext cx="7232738" cy="54956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616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87341" y="2088059"/>
            <a:ext cx="2704578" cy="6318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91" b="0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81890" y="3931158"/>
            <a:ext cx="8315484" cy="3151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581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732720"/>
            <a:ext cx="3933459" cy="42872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960639"/>
            <a:ext cx="1483361" cy="2421304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388182" y="1715982"/>
            <a:ext cx="2747080" cy="288596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794219" y="0"/>
            <a:ext cx="1562259" cy="11683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385128" y="6239933"/>
            <a:ext cx="968244" cy="77999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170071" y="0"/>
            <a:ext cx="668209" cy="1169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9538" y="463407"/>
            <a:ext cx="9163482" cy="1433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5012" y="2101390"/>
            <a:ext cx="8717053" cy="4294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9870738" y="1840489"/>
            <a:ext cx="1013988" cy="2969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72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626886" y="3308958"/>
            <a:ext cx="3950929" cy="2969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72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086988" y="302712"/>
            <a:ext cx="816698" cy="7858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728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1051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</p:sldLayoutIdLst>
  <p:txStyles>
    <p:titleStyle>
      <a:lvl1pPr algn="l" defTabSz="445450" rtl="0" eaLnBrk="1" latinLnBrk="0" hangingPunct="1">
        <a:spcBef>
          <a:spcPct val="0"/>
        </a:spcBef>
        <a:buNone/>
        <a:defRPr sz="4092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4087" indent="-334087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949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23856" indent="-278406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754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13625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59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559075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64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04525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64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441596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64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895425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64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340875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64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786325" indent="-222725" algn="l" defTabSz="445450" rtl="0" eaLnBrk="1" latinLnBrk="0" hangingPunct="1">
        <a:spcBef>
          <a:spcPts val="97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64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1pPr>
      <a:lvl2pPr marL="44545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2pPr>
      <a:lvl3pPr marL="89090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33635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4pPr>
      <a:lvl5pPr marL="178180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5pPr>
      <a:lvl6pPr marL="222725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6pPr>
      <a:lvl7pPr marL="267270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7pPr>
      <a:lvl8pPr marL="311815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8pPr>
      <a:lvl9pPr marL="3563600" algn="l" defTabSz="445450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22F738-EB08-C5F3-9BCC-DA5E01629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879263" cy="7014299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224631" y="2244548"/>
            <a:ext cx="11383274" cy="2525202"/>
          </a:xfrm>
          <a:prstGeom prst="rect">
            <a:avLst/>
          </a:prstGeom>
        </p:spPr>
        <p:txBody>
          <a:bodyPr vert="horz" wrap="square" lIns="0" tIns="11199" rIns="0" bIns="0" rtlCol="0">
            <a:spAutoFit/>
          </a:bodyPr>
          <a:lstStyle/>
          <a:p>
            <a:pPr marL="11788" algn="ctr">
              <a:spcBef>
                <a:spcPts val="88"/>
              </a:spcBef>
            </a:pPr>
            <a:r>
              <a:rPr sz="8168" spc="-362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sz="8168" spc="-394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sz="8168" spc="-506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sz="8168" spc="-455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sz="8168" spc="-51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sz="8168" spc="-455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sz="8168" spc="-306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r>
              <a:rPr sz="8168" spc="-37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8168" spc="-524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sz="8168" spc="-149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r>
              <a:rPr sz="8168" spc="-367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8168" spc="-195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r>
              <a:rPr sz="8168" spc="-11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sz="8168" spc="-524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sz="8168" spc="-399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</a:t>
            </a:r>
            <a:r>
              <a:rPr sz="8168" spc="-25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sz="8168" spc="-189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</a:t>
            </a:r>
            <a:r>
              <a:rPr sz="8168" spc="-232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sz="8168" spc="-394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sz="8168" spc="-426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</a:t>
            </a:r>
            <a:r>
              <a:rPr sz="8168" spc="-37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8168" spc="-12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sz="8168" spc="-32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sz="8168" spc="-362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sz="8168" spc="-394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sz="8168" spc="-455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TS</a:t>
            </a:r>
            <a:endParaRPr sz="8168" dirty="0">
              <a:solidFill>
                <a:srgbClr val="00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Picture 6" descr="A green and yellow sign&#10;&#10;Description automatically generated">
            <a:extLst>
              <a:ext uri="{FF2B5EF4-FFF2-40B4-BE49-F238E27FC236}">
                <a16:creationId xmlns:a16="http://schemas.microsoft.com/office/drawing/2014/main" id="{B3E65E5D-9C9A-E501-473E-39BDFC63E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333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2205" y="1034421"/>
            <a:ext cx="7894852" cy="4463046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707E7F0C-EB45-F078-16F3-A32D9877A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857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316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1831" y="1166401"/>
            <a:ext cx="8534400" cy="442196"/>
          </a:xfrm>
          <a:prstGeom prst="rect">
            <a:avLst/>
          </a:prstGeom>
        </p:spPr>
        <p:txBody>
          <a:bodyPr vert="horz" wrap="square" lIns="0" tIns="11199" rIns="0" bIns="0" rtlCol="0">
            <a:spAutoFit/>
          </a:bodyPr>
          <a:lstStyle/>
          <a:p>
            <a:pPr marL="11788">
              <a:spcBef>
                <a:spcPts val="88"/>
              </a:spcBef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internal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anatomy.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225" y="1909762"/>
            <a:ext cx="9220200" cy="3116131"/>
          </a:xfrm>
          <a:prstGeom prst="rect">
            <a:avLst/>
          </a:prstGeom>
        </p:spPr>
        <p:txBody>
          <a:bodyPr vert="horz" wrap="square" lIns="0" tIns="157374" rIns="0" bIns="0" rtlCol="0">
            <a:spAutoFit/>
          </a:bodyPr>
          <a:lstStyle/>
          <a:p>
            <a:pPr marL="11788">
              <a:spcBef>
                <a:spcPts val="1239"/>
              </a:spcBef>
            </a:pP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b="1" spc="-28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>
              <a:spcBef>
                <a:spcPts val="1035"/>
              </a:spcBef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tissue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origin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1044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capability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division,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groups</a:t>
            </a:r>
          </a:p>
          <a:p>
            <a:pPr marL="1472339" lvl="2" indent="-188021">
              <a:spcBef>
                <a:spcPts val="937"/>
              </a:spcBef>
              <a:buAutoNum type="romanUcPeriod"/>
              <a:tabLst>
                <a:tab pos="1048555" algn="l"/>
                <a:tab pos="3406772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Meristematic	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II.</a:t>
            </a:r>
            <a:r>
              <a:rPr sz="2800" spc="-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Permanent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E18363C1-4C47-61F8-8935-A049E197A8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355077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bject 34">
            <a:extLst>
              <a:ext uri="{FF2B5EF4-FFF2-40B4-BE49-F238E27FC236}">
                <a16:creationId xmlns:a16="http://schemas.microsoft.com/office/drawing/2014/main" id="{B2A3F80D-5812-E6C7-C04F-6B020A3F779C}"/>
              </a:ext>
            </a:extLst>
          </p:cNvPr>
          <p:cNvSpPr/>
          <p:nvPr/>
        </p:nvSpPr>
        <p:spPr>
          <a:xfrm>
            <a:off x="3747010" y="337477"/>
            <a:ext cx="4075800" cy="59993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4393891" y="374378"/>
            <a:ext cx="2782036" cy="526211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/>
          <a:p>
            <a:pPr marL="11788">
              <a:spcBef>
                <a:spcPts val="93"/>
              </a:spcBef>
            </a:pPr>
            <a:r>
              <a:rPr sz="3342" spc="-5" dirty="0">
                <a:solidFill>
                  <a:srgbClr val="FFFF00"/>
                </a:solidFill>
                <a:latin typeface="Comic Sans MS" panose="030F0702030302020204" pitchFamily="66" charset="0"/>
              </a:rPr>
              <a:t>ANATOMY</a:t>
            </a:r>
            <a:r>
              <a:rPr sz="3342" spc="-56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endParaRPr sz="3342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8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031" y="388171"/>
            <a:ext cx="3206414" cy="442790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/>
          <a:p>
            <a:pPr marL="11788">
              <a:spcBef>
                <a:spcPts val="93"/>
              </a:spcBef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Meristematic</a:t>
            </a:r>
            <a:r>
              <a:rPr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  <a:endParaRPr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062831" y="1230193"/>
            <a:ext cx="7921729" cy="3103037"/>
          </a:xfrm>
          <a:prstGeom prst="rect">
            <a:avLst/>
          </a:prstGeom>
        </p:spPr>
        <p:txBody>
          <a:bodyPr vert="horz" wrap="square" lIns="0" tIns="144407" rIns="0" bIns="0" rtlCol="0">
            <a:spAutoFit/>
          </a:bodyPr>
          <a:lstStyle/>
          <a:p>
            <a:pPr marL="223385" indent="-212187">
              <a:spcBef>
                <a:spcPts val="1137"/>
              </a:spcBef>
              <a:buFont typeface="Symbol"/>
              <a:buChar char=""/>
              <a:tabLst>
                <a:tab pos="223975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sz="2800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division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growth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occurs.</a:t>
            </a:r>
          </a:p>
          <a:p>
            <a:pPr marL="223385" indent="-212187">
              <a:spcBef>
                <a:spcPts val="1049"/>
              </a:spcBef>
              <a:buFont typeface="Symbol"/>
              <a:buChar char=""/>
              <a:tabLst>
                <a:tab pos="223975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position,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meristems are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types:</a:t>
            </a:r>
          </a:p>
          <a:p>
            <a:pPr marL="872322" lvl="1" indent="-225153">
              <a:spcBef>
                <a:spcPts val="937"/>
              </a:spcBef>
              <a:buAutoNum type="arabicPeriod"/>
              <a:tabLst>
                <a:tab pos="872912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</a:t>
            </a:r>
            <a:r>
              <a:rPr sz="2800" b="1" spc="-1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endParaRPr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72322" lvl="1" indent="-225153">
              <a:buAutoNum type="arabicPeriod"/>
              <a:tabLst>
                <a:tab pos="872912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Intercalary</a:t>
            </a:r>
            <a:r>
              <a:rPr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endParaRPr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72322" lvl="1" indent="-225153">
              <a:spcBef>
                <a:spcPts val="5"/>
              </a:spcBef>
              <a:buAutoNum type="arabicPeriod"/>
              <a:tabLst>
                <a:tab pos="872912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</a:t>
            </a: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(Lateral)</a:t>
            </a:r>
            <a:r>
              <a:rPr sz="2800" b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endParaRPr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5" b="4701"/>
          <a:stretch/>
        </p:blipFill>
        <p:spPr>
          <a:xfrm>
            <a:off x="7311231" y="2896044"/>
            <a:ext cx="3800925" cy="3672836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AC7E0EF1-EFCB-E387-6926-61B3C69795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758" y="368870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692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6631" y="1128759"/>
            <a:ext cx="8991600" cy="1812011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436161" marR="542844" indent="-424373" algn="ctr">
              <a:lnSpc>
                <a:spcPct val="144200"/>
              </a:lnSpc>
              <a:spcBef>
                <a:spcPts val="93"/>
              </a:spcBef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shoots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produce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</a:t>
            </a:r>
            <a:r>
              <a:rPr sz="2800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rimary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 </a:t>
            </a:r>
            <a:r>
              <a:rPr sz="2800" spc="-42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types: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9976">
              <a:spcBef>
                <a:spcPts val="951"/>
              </a:spcBef>
              <a:tabLst>
                <a:tab pos="4456506" algn="l"/>
              </a:tabLst>
            </a:pP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</a:t>
            </a:r>
            <a:r>
              <a:rPr sz="2800" b="1" spc="14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</a:t>
            </a:r>
            <a:r>
              <a:rPr sz="2800" b="1" spc="14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</a:t>
            </a:r>
            <a:r>
              <a:rPr sz="2800" b="1" spc="14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	b.</a:t>
            </a:r>
            <a:r>
              <a:rPr sz="2800" b="1" spc="-14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Shoot</a:t>
            </a:r>
            <a:r>
              <a:rPr sz="2800" b="1" spc="-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</a:t>
            </a:r>
            <a:r>
              <a:rPr sz="2800" b="1" spc="-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endParaRPr sz="2800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0031" y="3085320"/>
            <a:ext cx="8077200" cy="3568752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D7856CE3-401E-5366-CE0C-7ABFE61C6B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94146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bject 34">
            <a:extLst>
              <a:ext uri="{FF2B5EF4-FFF2-40B4-BE49-F238E27FC236}">
                <a16:creationId xmlns:a16="http://schemas.microsoft.com/office/drawing/2014/main" id="{5CD59BBB-E88B-CE91-7694-E6318FD60993}"/>
              </a:ext>
            </a:extLst>
          </p:cNvPr>
          <p:cNvSpPr/>
          <p:nvPr/>
        </p:nvSpPr>
        <p:spPr>
          <a:xfrm>
            <a:off x="3747009" y="294146"/>
            <a:ext cx="4455973" cy="669546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D915370-8B44-BCBB-9888-F569D1B16FC8}"/>
              </a:ext>
            </a:extLst>
          </p:cNvPr>
          <p:cNvSpPr txBox="1">
            <a:spLocks/>
          </p:cNvSpPr>
          <p:nvPr/>
        </p:nvSpPr>
        <p:spPr>
          <a:xfrm>
            <a:off x="3908664" y="365853"/>
            <a:ext cx="4315751" cy="526211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3342" spc="-5" dirty="0">
                <a:solidFill>
                  <a:srgbClr val="FFFF00"/>
                </a:solidFill>
                <a:latin typeface="Comic Sans MS" panose="030F0702030302020204" pitchFamily="66" charset="0"/>
              </a:rPr>
              <a:t>APICAL MERISTEM</a:t>
            </a:r>
            <a:r>
              <a:rPr lang="en-IN" sz="3342" spc="-56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endParaRPr lang="en-IN" sz="3342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71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393" y="465930"/>
            <a:ext cx="5469765" cy="1303970"/>
          </a:xfrm>
          <a:prstGeom prst="rect">
            <a:avLst/>
          </a:prstGeom>
        </p:spPr>
        <p:txBody>
          <a:bodyPr vert="horz" wrap="square" lIns="0" tIns="11199" rIns="0" bIns="0" rtlCol="0">
            <a:spAutoFit/>
          </a:bodyPr>
          <a:lstStyle/>
          <a:p>
            <a:pPr marL="11788">
              <a:spcBef>
                <a:spcPts val="88"/>
              </a:spcBef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</a:t>
            </a:r>
            <a:r>
              <a:rPr sz="2800" b="1" spc="-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 MERISTEM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6"/>
              </a:spcBef>
            </a:pP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24373" algn="ctr"/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the tip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7431" y="1985962"/>
            <a:ext cx="4564156" cy="4724400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DA53F838-8E7A-FF10-ABC3-F0F45268A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465930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09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431" y="350844"/>
            <a:ext cx="9601200" cy="3188973"/>
          </a:xfrm>
          <a:prstGeom prst="rect">
            <a:avLst/>
          </a:prstGeom>
        </p:spPr>
        <p:txBody>
          <a:bodyPr vert="horz" wrap="square" lIns="0" tIns="11199" rIns="0" bIns="0" rtlCol="0">
            <a:spAutoFit/>
          </a:bodyPr>
          <a:lstStyle/>
          <a:p>
            <a:pPr marL="11788">
              <a:spcBef>
                <a:spcPts val="88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SHOOT</a:t>
            </a:r>
            <a:r>
              <a:rPr lang="en-IN"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</a:t>
            </a:r>
            <a:r>
              <a:rPr lang="en-IN"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endParaRPr lang="en-IN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9"/>
              </a:spcBef>
            </a:pP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occurs at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tip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marR="4715" indent="-212187">
              <a:lnSpc>
                <a:spcPct val="150000"/>
              </a:lnSpc>
              <a:spcBef>
                <a:spcPts val="130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behind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shoot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axillary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bud.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sz="2800" spc="-42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 in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axils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 a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branch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flower.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0431" y="3817034"/>
            <a:ext cx="3830722" cy="2874455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A79DD33-9136-36C8-98A9-3EE8C873E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78553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8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231" y="213196"/>
            <a:ext cx="8086765" cy="2136289"/>
          </a:xfrm>
          <a:prstGeom prst="rect">
            <a:avLst/>
          </a:prstGeom>
        </p:spPr>
        <p:txBody>
          <a:bodyPr vert="horz" wrap="square" lIns="0" tIns="142049" rIns="0" bIns="0" rtlCol="0">
            <a:spAutoFit/>
          </a:bodyPr>
          <a:lstStyle/>
          <a:p>
            <a:pPr marL="235763" indent="-224564">
              <a:spcBef>
                <a:spcPts val="1118"/>
              </a:spcBef>
              <a:buAutoNum type="arabicPeriod" startAt="2"/>
              <a:tabLst>
                <a:tab pos="236352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Intercalary Meristems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1021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 between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1058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Seen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grasses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regenerate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removed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grazing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herbivores.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3231" y="4373201"/>
            <a:ext cx="10363200" cy="2433528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11788" marR="4715" indent="424373" algn="just">
              <a:lnSpc>
                <a:spcPct val="143700"/>
              </a:lnSpc>
              <a:spcBef>
                <a:spcPts val="93"/>
              </a:spcBef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 &amp; intercalary meristems are primary meristems because they appear early in a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 life and contribute to form primary plant body. During that, specific regions of the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apical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dermal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tissues,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9929" y="2275834"/>
            <a:ext cx="2443476" cy="2139220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A5D4312F-44FF-5155-7CEF-37EFB909B5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145" y="371589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65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1" y="256395"/>
            <a:ext cx="8841215" cy="3711080"/>
          </a:xfrm>
          <a:prstGeom prst="rect">
            <a:avLst/>
          </a:prstGeom>
        </p:spPr>
        <p:txBody>
          <a:bodyPr vert="horz" wrap="square" lIns="0" tIns="142049" rIns="0" bIns="0" rtlCol="0">
            <a:spAutoFit/>
          </a:bodyPr>
          <a:lstStyle/>
          <a:p>
            <a:pPr marL="235763" indent="-224564">
              <a:spcBef>
                <a:spcPts val="1118"/>
              </a:spcBef>
              <a:buAutoNum type="arabicPeriod" startAt="3"/>
              <a:tabLst>
                <a:tab pos="236352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</a:t>
            </a:r>
            <a:r>
              <a:rPr sz="2800" b="1" spc="-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(Lateral</a:t>
            </a:r>
            <a:r>
              <a:rPr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Meristem)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1021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cylindrical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meristems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mature</a:t>
            </a:r>
            <a:r>
              <a:rPr sz="2800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shoots.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1058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Seen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gymnosperms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dicots.</a:t>
            </a:r>
          </a:p>
          <a:p>
            <a:pPr marL="436161" lvl="1" indent="-212776">
              <a:spcBef>
                <a:spcPts val="1054"/>
              </a:spcBef>
              <a:buFont typeface="Symbol"/>
              <a:buChar char=""/>
              <a:tabLst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produce secondary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1077"/>
              </a:spcBef>
              <a:buFont typeface="Symbol"/>
              <a:buChar char=""/>
              <a:tabLst>
                <a:tab pos="436750" algn="l"/>
              </a:tabLst>
            </a:pP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</a:t>
            </a:r>
            <a:r>
              <a:rPr sz="2800" b="1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Fascicular</a:t>
            </a:r>
            <a:r>
              <a:rPr sz="2800" b="1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sz="2800" b="1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cambium,</a:t>
            </a:r>
            <a:r>
              <a:rPr sz="2800" b="1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interfascicular</a:t>
            </a:r>
            <a:r>
              <a:rPr sz="2800" b="1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cambium</a:t>
            </a:r>
            <a:r>
              <a:rPr sz="2800" b="1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sz="2800" b="1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cork</a:t>
            </a:r>
            <a:r>
              <a:rPr sz="2800" b="1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cambium.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0031" y="3607111"/>
            <a:ext cx="3973595" cy="3182838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53ED0CFE-5710-03B9-086C-2634B638C5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446" y="3857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63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8DA97B86-E9A5-7EA1-BC2F-B09BD1EF810F}"/>
              </a:ext>
            </a:extLst>
          </p:cNvPr>
          <p:cNvSpPr/>
          <p:nvPr/>
        </p:nvSpPr>
        <p:spPr>
          <a:xfrm>
            <a:off x="3393361" y="159351"/>
            <a:ext cx="4455973" cy="669546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88EC2F-2D50-E57D-3280-7CB4F15CD656}"/>
              </a:ext>
            </a:extLst>
          </p:cNvPr>
          <p:cNvSpPr txBox="1"/>
          <p:nvPr/>
        </p:nvSpPr>
        <p:spPr>
          <a:xfrm>
            <a:off x="3831671" y="187716"/>
            <a:ext cx="3708160" cy="606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42" dirty="0">
                <a:solidFill>
                  <a:srgbClr val="FFFF00"/>
                </a:solidFill>
                <a:latin typeface="Comic Sans MS" panose="030F0702030302020204" pitchFamily="66" charset="0"/>
              </a:rPr>
              <a:t>Class Assignment</a:t>
            </a:r>
            <a:endParaRPr lang="en-IN" sz="3342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D76B092C-4721-DA56-4E72-8DEDEF731D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831" y="322177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0C7B65-3AE1-9DB7-1F2A-FA589BA61E5C}"/>
              </a:ext>
            </a:extLst>
          </p:cNvPr>
          <p:cNvSpPr txBox="1"/>
          <p:nvPr/>
        </p:nvSpPr>
        <p:spPr>
          <a:xfrm>
            <a:off x="605631" y="822040"/>
            <a:ext cx="9296400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7420" indent="-477420">
              <a:lnSpc>
                <a:spcPct val="107000"/>
              </a:lnSpc>
              <a:buAutoNum type="arabicPeriod"/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of the following are lateral meristems, except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Intercalary meristem   		2. Fascicular vascular cambium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interfascicular cambium		4. Cork cambium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ACA3C7-B960-6263-5142-C121FB2953D8}"/>
              </a:ext>
            </a:extLst>
          </p:cNvPr>
          <p:cNvSpPr txBox="1"/>
          <p:nvPr/>
        </p:nvSpPr>
        <p:spPr>
          <a:xfrm>
            <a:off x="605631" y="2267398"/>
            <a:ext cx="8629026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7420" indent="-477420">
              <a:lnSpc>
                <a:spcPct val="107000"/>
              </a:lnSpc>
              <a:buAutoNum type="arabicPeriod" startAt="2"/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Axillary bud develops from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Shoot apical meristem		2. Root apical meristem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Intercalary meristem			4. Mature cells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821F28-9113-7D01-0934-986F668EEBC7}"/>
              </a:ext>
            </a:extLst>
          </p:cNvPr>
          <p:cNvSpPr txBox="1"/>
          <p:nvPr/>
        </p:nvSpPr>
        <p:spPr>
          <a:xfrm>
            <a:off x="605631" y="3662263"/>
            <a:ext cx="9906000" cy="3198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	Read the following statement regarding meristematic cells and select 	the correct one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Cells possess the ability to grow and divide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ii) Cells have dense cytoplasm with prominent nucleus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iii) Well developed ER and mitochondria are present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(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(ii)	  	 		2. (ii) and (iii)	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50000"/>
              </a:lnSpc>
              <a:spcAft>
                <a:spcPts val="743"/>
              </a:spcAf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(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(iii)  	 		4. (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(ii) and (iii)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72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0E667072-B42F-F7C5-0163-E1F3E91994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857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7309B3-5BD3-7773-165D-4A1BC83D469D}"/>
              </a:ext>
            </a:extLst>
          </p:cNvPr>
          <p:cNvSpPr txBox="1"/>
          <p:nvPr/>
        </p:nvSpPr>
        <p:spPr>
          <a:xfrm>
            <a:off x="517358" y="255958"/>
            <a:ext cx="9144000" cy="1914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How many of the following are examples of lateral 	meristem? 	[Cork cambium, Intercalary meristem, Interfascicular cambium, 	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Intrafascicular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cambium, apical meristem]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50000"/>
              </a:lnSpc>
              <a:spcAft>
                <a:spcPts val="743"/>
              </a:spcAf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4			2. 3	      		3. 2				4. 1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EF138-E225-991C-DF7A-8BD3619C8A8D}"/>
              </a:ext>
            </a:extLst>
          </p:cNvPr>
          <p:cNvSpPr txBox="1"/>
          <p:nvPr/>
        </p:nvSpPr>
        <p:spPr>
          <a:xfrm>
            <a:off x="532639" y="2366962"/>
            <a:ext cx="9902791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9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	Identify the given figure and select the correct 	option for A, B and C</a:t>
            </a:r>
            <a:endParaRPr lang="en-IN" sz="259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34FBE4-8869-DBE8-7AA4-FE017E54B5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31" y="2880882"/>
            <a:ext cx="1838973" cy="1684499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03DC14-52AE-09B0-160F-B67715E6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120763"/>
              </p:ext>
            </p:extLst>
          </p:nvPr>
        </p:nvGraphicFramePr>
        <p:xfrm>
          <a:off x="1782623" y="4617416"/>
          <a:ext cx="7104988" cy="1996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975">
                  <a:extLst>
                    <a:ext uri="{9D8B030D-6E8A-4147-A177-3AD203B41FA5}">
                      <a16:colId xmlns:a16="http://schemas.microsoft.com/office/drawing/2014/main" val="1931005318"/>
                    </a:ext>
                  </a:extLst>
                </a:gridCol>
                <a:gridCol w="2251484">
                  <a:extLst>
                    <a:ext uri="{9D8B030D-6E8A-4147-A177-3AD203B41FA5}">
                      <a16:colId xmlns:a16="http://schemas.microsoft.com/office/drawing/2014/main" val="339469372"/>
                    </a:ext>
                  </a:extLst>
                </a:gridCol>
                <a:gridCol w="2758459">
                  <a:extLst>
                    <a:ext uri="{9D8B030D-6E8A-4147-A177-3AD203B41FA5}">
                      <a16:colId xmlns:a16="http://schemas.microsoft.com/office/drawing/2014/main" val="563147502"/>
                    </a:ext>
                  </a:extLst>
                </a:gridCol>
                <a:gridCol w="1588070">
                  <a:extLst>
                    <a:ext uri="{9D8B030D-6E8A-4147-A177-3AD203B41FA5}">
                      <a16:colId xmlns:a16="http://schemas.microsoft.com/office/drawing/2014/main" val="3620860298"/>
                    </a:ext>
                  </a:extLst>
                </a:gridCol>
              </a:tblGrid>
              <a:tr h="2869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 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A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B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C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extLst>
                  <a:ext uri="{0D108BD9-81ED-4DB2-BD59-A6C34878D82A}">
                    <a16:rowId xmlns:a16="http://schemas.microsoft.com/office/drawing/2014/main" val="3569690454"/>
                  </a:ext>
                </a:extLst>
              </a:tr>
              <a:tr h="4256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1.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Leaf primordium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Shoot apical meristem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Apical bud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extLst>
                  <a:ext uri="{0D108BD9-81ED-4DB2-BD59-A6C34878D82A}">
                    <a16:rowId xmlns:a16="http://schemas.microsoft.com/office/drawing/2014/main" val="3177293642"/>
                  </a:ext>
                </a:extLst>
              </a:tr>
              <a:tr h="4256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2.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Leaf primordium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Shoot apical meristem 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Axillary bud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extLst>
                  <a:ext uri="{0D108BD9-81ED-4DB2-BD59-A6C34878D82A}">
                    <a16:rowId xmlns:a16="http://schemas.microsoft.com/office/drawing/2014/main" val="1326568101"/>
                  </a:ext>
                </a:extLst>
              </a:tr>
              <a:tr h="4256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3.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Root hair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Root apical meristem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Axillary bud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extLst>
                  <a:ext uri="{0D108BD9-81ED-4DB2-BD59-A6C34878D82A}">
                    <a16:rowId xmlns:a16="http://schemas.microsoft.com/office/drawing/2014/main" val="402469582"/>
                  </a:ext>
                </a:extLst>
              </a:tr>
              <a:tr h="4256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4.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Root hair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</a:rPr>
                        <a:t>Root apical meristem</a:t>
                      </a:r>
                      <a:endParaRPr lang="en-IN" sz="3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Apical bud</a:t>
                      </a:r>
                      <a:endParaRPr lang="en-IN" sz="3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57" marR="63657" marT="0" marB="0"/>
                </a:tc>
                <a:extLst>
                  <a:ext uri="{0D108BD9-81ED-4DB2-BD59-A6C34878D82A}">
                    <a16:rowId xmlns:a16="http://schemas.microsoft.com/office/drawing/2014/main" val="2750354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71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AF6D23E-C323-C577-AAA1-B50266C5AA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327124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06D5AD-C1B8-859F-6AFA-3E16841B4B3C}"/>
              </a:ext>
            </a:extLst>
          </p:cNvPr>
          <p:cNvSpPr txBox="1"/>
          <p:nvPr/>
        </p:nvSpPr>
        <p:spPr>
          <a:xfrm>
            <a:off x="681831" y="331886"/>
            <a:ext cx="7921729" cy="148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00996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	Initial increase in length of stem or root is because of 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Apical meristem			2. Intercalary meristem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50000"/>
              </a:lnSpc>
              <a:spcAft>
                <a:spcPts val="743"/>
              </a:spcAf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Lateral meristem			4. Cambium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00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1" y="828897"/>
            <a:ext cx="9753600" cy="4197070"/>
          </a:xfrm>
          <a:prstGeom prst="rect">
            <a:avLst/>
          </a:prstGeom>
        </p:spPr>
        <p:txBody>
          <a:bodyPr vert="horz" wrap="square" lIns="0" tIns="11199" rIns="0" bIns="0" rtlCol="0">
            <a:spAutoFit/>
          </a:bodyPr>
          <a:lstStyle/>
          <a:p>
            <a:pPr marL="11788">
              <a:spcBef>
                <a:spcPts val="88"/>
              </a:spcBef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generally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divide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further.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/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Simple Tissues</a:t>
            </a:r>
            <a:r>
              <a:rPr sz="2800" b="1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 of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611" indent="-266412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78200" algn="l"/>
              </a:tabLst>
            </a:pP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</a:t>
            </a:r>
            <a:r>
              <a:rPr sz="2800" b="1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800" b="1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b="1" spc="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611" indent="-266412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7820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component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within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611" indent="-266412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7820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generally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isodiametric</a:t>
            </a:r>
            <a:endParaRPr lang="en-IN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611" indent="-266412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7820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may be </a:t>
            </a:r>
            <a:r>
              <a:rPr lang="en-IN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Spherical, oval, round , polygonal or elongated</a:t>
            </a:r>
            <a:r>
              <a:rPr lang="en-IN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021" indent="-265233">
              <a:spcBef>
                <a:spcPts val="780"/>
              </a:spcBef>
              <a:buFont typeface="Arial" panose="020B0604020202020204" pitchFamily="34" charset="0"/>
              <a:buChar char="•"/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cellulose.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spc="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021" indent="-265233">
              <a:spcBef>
                <a:spcPts val="780"/>
              </a:spcBef>
              <a:buFont typeface="Arial" panose="020B0604020202020204" pitchFamily="34" charset="0"/>
              <a:buChar char="•"/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either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closely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packed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intercellular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021" indent="-265233">
              <a:spcBef>
                <a:spcPts val="780"/>
              </a:spcBef>
              <a:buFont typeface="Arial" panose="020B0604020202020204" pitchFamily="34" charset="0"/>
              <a:buChar char="•"/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IN"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Functions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2800" b="1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</a:t>
            </a:r>
            <a:r>
              <a:rPr sz="2800" b="1" i="1" spc="-14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photosynthesis,</a:t>
            </a:r>
            <a:r>
              <a:rPr sz="2800" b="1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r>
              <a:rPr lang="en-IN" sz="2800" b="1" i="1" spc="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</a:t>
            </a:r>
            <a:r>
              <a:rPr sz="2800" b="1" i="1" spc="32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secretion</a:t>
            </a:r>
            <a:r>
              <a:rPr sz="2800" b="1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2800" b="1" i="1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t="2559" b="68246"/>
          <a:stretch/>
        </p:blipFill>
        <p:spPr>
          <a:xfrm>
            <a:off x="6930231" y="5025967"/>
            <a:ext cx="2686532" cy="1721592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DA57ED5-97B5-8390-7C7E-4FCC59D74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20127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34">
            <a:extLst>
              <a:ext uri="{FF2B5EF4-FFF2-40B4-BE49-F238E27FC236}">
                <a16:creationId xmlns:a16="http://schemas.microsoft.com/office/drawing/2014/main" id="{23E36ED9-2484-731A-ABF0-11473810F934}"/>
              </a:ext>
            </a:extLst>
          </p:cNvPr>
          <p:cNvSpPr/>
          <p:nvPr/>
        </p:nvSpPr>
        <p:spPr>
          <a:xfrm>
            <a:off x="3393361" y="159351"/>
            <a:ext cx="4455973" cy="669546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C13B5-D907-8B86-E7A1-EA841E36CE76}"/>
              </a:ext>
            </a:extLst>
          </p:cNvPr>
          <p:cNvSpPr txBox="1"/>
          <p:nvPr/>
        </p:nvSpPr>
        <p:spPr>
          <a:xfrm>
            <a:off x="3633413" y="185666"/>
            <a:ext cx="4243783" cy="606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342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Permanent</a:t>
            </a:r>
            <a:r>
              <a:rPr lang="en-IN" sz="3342" b="1" spc="9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3342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Tissues:</a:t>
            </a:r>
            <a:r>
              <a:rPr lang="en-IN" sz="3342" b="1" spc="14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3342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D22846-107D-C102-30A3-9F4CA62B0BB9}"/>
              </a:ext>
            </a:extLst>
          </p:cNvPr>
          <p:cNvSpPr txBox="1"/>
          <p:nvPr/>
        </p:nvSpPr>
        <p:spPr>
          <a:xfrm>
            <a:off x="300831" y="439991"/>
            <a:ext cx="9982200" cy="356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809" indent="-277611">
              <a:buAutoNum type="alphaLcParenBoth" startAt="2"/>
              <a:tabLst>
                <a:tab pos="289399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Collenchyma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021" marR="4715" indent="-265233">
              <a:lnSpc>
                <a:spcPts val="2562"/>
              </a:lnSpc>
              <a:spcBef>
                <a:spcPts val="181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Occurs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layers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below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most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dicot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plants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77021" marR="4715" indent="-265233">
              <a:lnSpc>
                <a:spcPts val="2562"/>
              </a:lnSpc>
              <a:spcBef>
                <a:spcPts val="181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2800" spc="15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thickened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corners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deposition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cellulose,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hemicellulose and</a:t>
            </a:r>
            <a:r>
              <a:rPr lang="en-US" sz="2800" i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pectin.</a:t>
            </a:r>
          </a:p>
          <a:p>
            <a:pPr marL="277021" marR="4715" indent="-265233">
              <a:lnSpc>
                <a:spcPts val="2562"/>
              </a:lnSpc>
              <a:spcBef>
                <a:spcPts val="181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 are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spherical ,oval or polygonal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often contain chloroplast.</a:t>
            </a:r>
            <a:endParaRPr lang="en-US" sz="2800" spc="-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021" marR="4715" indent="-265233">
              <a:lnSpc>
                <a:spcPts val="2562"/>
              </a:lnSpc>
              <a:spcBef>
                <a:spcPts val="181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intercellular spaces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absent-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>
              <a:spcBef>
                <a:spcPts val="566"/>
              </a:spcBef>
            </a:pPr>
            <a:r>
              <a:rPr lang="en-US"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800" i="1" spc="9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</a:t>
            </a:r>
            <a:r>
              <a:rPr lang="en-US"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mechanical</a:t>
            </a:r>
            <a:r>
              <a:rPr lang="en-US" sz="2800" i="1" spc="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2800" i="1" spc="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i="1" spc="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growing</a:t>
            </a:r>
            <a:r>
              <a:rPr lang="en-US" sz="2800" i="1" spc="1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parts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such</a:t>
            </a:r>
            <a:r>
              <a:rPr lang="en-US"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		  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Young</a:t>
            </a:r>
            <a:r>
              <a:rPr lang="en-US"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stem,</a:t>
            </a:r>
            <a:r>
              <a:rPr lang="en-US" sz="2800" i="1" spc="14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Petiole.</a:t>
            </a:r>
            <a:endParaRPr lang="en-US" sz="2800" i="1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t="36619" r="10376" b="36619"/>
          <a:stretch/>
        </p:blipFill>
        <p:spPr>
          <a:xfrm>
            <a:off x="4082975" y="4104394"/>
            <a:ext cx="3713311" cy="2475540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DF4671A1-A55C-0614-85B8-FC8C398878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958" y="246719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77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0861" y="410738"/>
            <a:ext cx="9759770" cy="3831822"/>
          </a:xfrm>
          <a:prstGeom prst="rect">
            <a:avLst/>
          </a:prstGeom>
        </p:spPr>
        <p:txBody>
          <a:bodyPr vert="horz" wrap="square" lIns="0" tIns="106684" rIns="0" bIns="0" rtlCol="0">
            <a:spAutoFit/>
          </a:bodyPr>
          <a:lstStyle/>
          <a:p>
            <a:pPr marL="11788" algn="just">
              <a:spcBef>
                <a:spcPts val="840"/>
              </a:spcBef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(c)</a:t>
            </a:r>
            <a:r>
              <a:rPr sz="2800" b="1" spc="-32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Sclerenchyma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 marR="12967">
              <a:lnSpc>
                <a:spcPts val="2562"/>
              </a:lnSpc>
              <a:spcBef>
                <a:spcPts val="181"/>
              </a:spcBef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long,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narrow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lignified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numerous</a:t>
            </a:r>
            <a:r>
              <a:rPr sz="2800" spc="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pits. They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usually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dead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without protoplasts</a:t>
            </a:r>
            <a:endParaRPr lang="en-IN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 marR="12967" algn="just">
              <a:lnSpc>
                <a:spcPts val="2562"/>
              </a:lnSpc>
              <a:spcBef>
                <a:spcPts val="181"/>
              </a:spcBef>
            </a:pPr>
            <a:endParaRPr lang="en-IN" sz="2800" b="1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 marR="12967" algn="just">
              <a:lnSpc>
                <a:spcPts val="2562"/>
              </a:lnSpc>
              <a:spcBef>
                <a:spcPts val="181"/>
              </a:spcBef>
            </a:pPr>
            <a:r>
              <a:rPr lang="en-IN"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Function: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Provides</a:t>
            </a:r>
            <a:r>
              <a:rPr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mechanical</a:t>
            </a:r>
            <a:r>
              <a:rPr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sz="2800" i="1" spc="-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800" i="1" spc="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organs.</a:t>
            </a:r>
            <a:endParaRPr sz="2800" i="1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6352" indent="-225153" algn="just">
              <a:spcBef>
                <a:spcPts val="1346"/>
              </a:spcBef>
              <a:buAutoNum type="romanLcParenBoth"/>
              <a:tabLst>
                <a:tab pos="236942" algn="l"/>
              </a:tabLst>
            </a:pPr>
            <a:r>
              <a:rPr sz="2800" b="1" spc="-5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88" algn="just">
              <a:spcBef>
                <a:spcPts val="747"/>
              </a:spcBef>
            </a:pP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They are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thick-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walled,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elongated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pointed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cells,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generally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occurring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8" t="68247" r="54048" b="2559"/>
          <a:stretch/>
        </p:blipFill>
        <p:spPr>
          <a:xfrm>
            <a:off x="5482431" y="3921458"/>
            <a:ext cx="1485324" cy="2687729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8AB65F4-CC80-2630-03B1-B81D0938A5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9785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9130A2-B5DF-E79C-F14F-E65E59BEC457}"/>
              </a:ext>
            </a:extLst>
          </p:cNvPr>
          <p:cNvSpPr txBox="1"/>
          <p:nvPr/>
        </p:nvSpPr>
        <p:spPr>
          <a:xfrm>
            <a:off x="453231" y="256395"/>
            <a:ext cx="9601200" cy="267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5373" indent="-324174" algn="just">
              <a:buAutoNum type="romanLcParenBoth" startAt="2"/>
              <a:tabLst>
                <a:tab pos="335962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Sclereids</a:t>
            </a:r>
          </a:p>
          <a:p>
            <a:pPr marL="11199" algn="just">
              <a:tabLst>
                <a:tab pos="335962" algn="l"/>
              </a:tabLs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7021" marR="4715" indent="-265233" algn="just">
              <a:lnSpc>
                <a:spcPts val="2562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en-US" sz="28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spherical,</a:t>
            </a:r>
            <a:r>
              <a:rPr lang="en-US"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oval</a:t>
            </a:r>
            <a:r>
              <a:rPr lang="en-US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8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cylindrical</a:t>
            </a:r>
            <a:r>
              <a:rPr lang="en-US" sz="2800" spc="-7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Highly</a:t>
            </a:r>
            <a:r>
              <a:rPr lang="en-US"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thickened</a:t>
            </a:r>
            <a:r>
              <a:rPr lang="en-US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dead</a:t>
            </a:r>
            <a:r>
              <a:rPr lang="en-US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-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en-US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narrow</a:t>
            </a:r>
            <a:r>
              <a:rPr lang="en-US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cavities</a:t>
            </a:r>
            <a:r>
              <a:rPr lang="en-US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(lumen). </a:t>
            </a:r>
            <a:r>
              <a:rPr lang="en-US" sz="2800" spc="-3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77021" marR="4715" indent="-265233" algn="just">
              <a:lnSpc>
                <a:spcPts val="2562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Fruit walls of nuts, Pulp of fruits </a:t>
            </a:r>
            <a:r>
              <a:rPr lang="en-US" sz="2800" i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guava, pear and sapota. Seed coats of legumes, 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 of</a:t>
            </a:r>
            <a:r>
              <a:rPr lang="en-US" sz="2800" i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tea.</a:t>
            </a:r>
          </a:p>
          <a:p>
            <a:pPr marL="11788" marR="4715" algn="just">
              <a:lnSpc>
                <a:spcPts val="2562"/>
              </a:lnSpc>
              <a:spcBef>
                <a:spcPts val="60"/>
              </a:spcBef>
            </a:pPr>
            <a:r>
              <a:rPr lang="en-US" sz="2800" i="1" spc="9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2" t="72088" b="6401"/>
          <a:stretch/>
        </p:blipFill>
        <p:spPr>
          <a:xfrm>
            <a:off x="3501231" y="2824162"/>
            <a:ext cx="4648200" cy="3544820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079522EE-8A86-47F8-5CA2-314557312A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2563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01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7031" y="1429572"/>
            <a:ext cx="9144000" cy="5067095"/>
          </a:xfrm>
          <a:prstGeom prst="rect">
            <a:avLst/>
          </a:prstGeom>
        </p:spPr>
        <p:txBody>
          <a:bodyPr vert="horz" wrap="square" lIns="0" tIns="110810" rIns="0" bIns="0" rtlCol="0">
            <a:spAutoFit/>
          </a:bodyPr>
          <a:lstStyle/>
          <a:p>
            <a:pPr marL="436161" indent="-212776">
              <a:spcBef>
                <a:spcPts val="873"/>
              </a:spcBef>
              <a:buChar char="•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conducting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and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minerals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783"/>
              </a:spcBef>
              <a:buChar char="•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composed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kinds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elements: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tracheids,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vessels,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fibers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99">
              <a:spcBef>
                <a:spcPts val="812"/>
              </a:spcBef>
              <a:tabLst>
                <a:tab pos="235763" algn="l"/>
              </a:tabLst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sz="2800" b="1" spc="-5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Tracheids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marR="4715" lvl="1" indent="-212187">
              <a:lnSpc>
                <a:spcPts val="2562"/>
              </a:lnSpc>
              <a:spcBef>
                <a:spcPts val="181"/>
              </a:spcBef>
              <a:buChar char="•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-7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kind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spc="-7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</a:t>
            </a:r>
            <a:r>
              <a:rPr sz="2800" spc="-7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elongated</a:t>
            </a:r>
            <a:r>
              <a:rPr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tube</a:t>
            </a:r>
            <a:r>
              <a:rPr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sz="2800" spc="-7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dead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8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lignified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</a:t>
            </a:r>
            <a:r>
              <a:rPr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tapering </a:t>
            </a:r>
            <a:r>
              <a:rPr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566"/>
              </a:spcBef>
              <a:buChar char="•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Protoplasm</a:t>
            </a:r>
            <a:r>
              <a:rPr sz="2800" spc="-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absent.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780"/>
              </a:spcBef>
              <a:buChar char="•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flowering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plants,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transporting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Tracheids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Vessels.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8"/>
              </a:spcBef>
              <a:buFont typeface="Times New Roman"/>
              <a:buChar char="•"/>
            </a:pP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77"/>
          <a:stretch/>
        </p:blipFill>
        <p:spPr>
          <a:xfrm>
            <a:off x="9635433" y="3695477"/>
            <a:ext cx="929493" cy="3038314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67D3B1C6-7D50-E9D1-AE6A-631C7C325E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50680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object 34">
            <a:extLst>
              <a:ext uri="{FF2B5EF4-FFF2-40B4-BE49-F238E27FC236}">
                <a16:creationId xmlns:a16="http://schemas.microsoft.com/office/drawing/2014/main" id="{93C150F3-4240-A683-E074-8E5CAF183B7F}"/>
              </a:ext>
            </a:extLst>
          </p:cNvPr>
          <p:cNvSpPr/>
          <p:nvPr/>
        </p:nvSpPr>
        <p:spPr>
          <a:xfrm>
            <a:off x="2862889" y="90480"/>
            <a:ext cx="4562068" cy="669546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9503585-8E8C-5760-6595-6936C762528C}"/>
              </a:ext>
            </a:extLst>
          </p:cNvPr>
          <p:cNvSpPr txBox="1">
            <a:spLocks/>
          </p:cNvSpPr>
          <p:nvPr/>
        </p:nvSpPr>
        <p:spPr>
          <a:xfrm>
            <a:off x="3039713" y="162187"/>
            <a:ext cx="4385243" cy="526211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3342" spc="-5" dirty="0">
                <a:solidFill>
                  <a:srgbClr val="FFFF00"/>
                </a:solidFill>
                <a:latin typeface="Comic Sans MS" panose="030F0702030302020204" pitchFamily="66" charset="0"/>
              </a:rPr>
              <a:t>COMPLEX TISSUES</a:t>
            </a:r>
            <a:endParaRPr lang="en-IN" sz="3342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0BF80-E171-5D0D-2724-26F7DB885F8A}"/>
              </a:ext>
            </a:extLst>
          </p:cNvPr>
          <p:cNvSpPr txBox="1"/>
          <p:nvPr/>
        </p:nvSpPr>
        <p:spPr>
          <a:xfrm>
            <a:off x="681976" y="760026"/>
            <a:ext cx="2180913" cy="549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97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XYLEM</a:t>
            </a:r>
            <a:endParaRPr lang="en-IN" sz="297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F92838-D10F-2A5E-6230-0A04A28A845B}"/>
              </a:ext>
            </a:extLst>
          </p:cNvPr>
          <p:cNvSpPr txBox="1"/>
          <p:nvPr/>
        </p:nvSpPr>
        <p:spPr>
          <a:xfrm>
            <a:off x="529431" y="291409"/>
            <a:ext cx="8610600" cy="518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99">
              <a:tabLst>
                <a:tab pos="289399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2.Vessels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8252" indent="-212776">
              <a:lnSpc>
                <a:spcPct val="143900"/>
              </a:lnSpc>
              <a:spcBef>
                <a:spcPts val="11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spc="1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kind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</a:t>
            </a:r>
            <a:r>
              <a:rPr lang="en-US" sz="2800" spc="14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14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cylindrical</a:t>
            </a:r>
            <a:r>
              <a:rPr lang="en-US" sz="2800" spc="14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tube-like</a:t>
            </a:r>
            <a:r>
              <a:rPr lang="en-US" sz="2800" spc="1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en-US" sz="2800" spc="15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23975" marR="8252" indent="-212776" algn="just">
              <a:lnSpc>
                <a:spcPct val="143900"/>
              </a:lnSpc>
              <a:spcBef>
                <a:spcPts val="11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en-US" sz="2800" spc="1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4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en-US" sz="2800" spc="13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(vessel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members),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lignified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large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cavity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8252" indent="-212776">
              <a:lnSpc>
                <a:spcPct val="143900"/>
              </a:lnSpc>
              <a:spcBef>
                <a:spcPts val="11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protoplasm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absent.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Vessel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interconnected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perforations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76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vessels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characteristic</a:t>
            </a:r>
            <a:r>
              <a:rPr lang="en-US"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feature</a:t>
            </a:r>
            <a:r>
              <a:rPr lang="en-US"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angiosperms</a:t>
            </a:r>
            <a:r>
              <a:rPr lang="en-US" sz="2800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23"/>
          <a:stretch/>
        </p:blipFill>
        <p:spPr>
          <a:xfrm>
            <a:off x="9342086" y="2366962"/>
            <a:ext cx="1082959" cy="438344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A8824B1-FC4E-7F18-907B-A77F167EF8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317409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686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231" y="552581"/>
            <a:ext cx="9906000" cy="5519963"/>
          </a:xfrm>
          <a:prstGeom prst="rect">
            <a:avLst/>
          </a:prstGeom>
        </p:spPr>
        <p:txBody>
          <a:bodyPr vert="horz" wrap="square" lIns="0" tIns="120830" rIns="0" bIns="0" rtlCol="0">
            <a:spAutoFit/>
          </a:bodyPr>
          <a:lstStyle/>
          <a:p>
            <a:pPr marL="11788">
              <a:spcBef>
                <a:spcPts val="951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b="1" spc="-28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8841" indent="-212776">
              <a:lnSpc>
                <a:spcPct val="143800"/>
              </a:lnSpc>
              <a:spcBef>
                <a:spcPts val="74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kind of Xylem element which have highly thick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ened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walls and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obliterated central lumens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are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septate </a:t>
            </a:r>
            <a:r>
              <a:rPr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aseptate.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99">
              <a:tabLst>
                <a:tab pos="331247" algn="l"/>
              </a:tabLst>
            </a:pPr>
            <a:r>
              <a:rPr lang="en-IN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IN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b="1" spc="-32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48348" marR="5894" lvl="1" indent="-212187">
              <a:lnSpc>
                <a:spcPct val="143800"/>
              </a:lnSpc>
              <a:spcBef>
                <a:spcPts val="79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1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kind</a:t>
            </a:r>
            <a:r>
              <a:rPr sz="2800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spc="12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12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lement</a:t>
            </a:r>
            <a:r>
              <a:rPr sz="2800" spc="12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sz="2800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11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living</a:t>
            </a:r>
            <a:r>
              <a:rPr sz="2800" i="1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i="1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thin-walled</a:t>
            </a:r>
            <a:r>
              <a:rPr sz="2800" i="1" spc="11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800" spc="11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cellulosic</a:t>
            </a:r>
            <a:r>
              <a:rPr sz="2800" i="1" spc="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sz="2800" i="1" spc="1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</a:t>
            </a:r>
            <a:r>
              <a:rPr sz="2800" i="1" spc="1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11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store </a:t>
            </a:r>
            <a:r>
              <a:rPr sz="2800" i="1" spc="-357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</a:t>
            </a:r>
            <a:r>
              <a:rPr sz="2800" i="1" spc="9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materials (starch or fat)</a:t>
            </a:r>
            <a:r>
              <a:rPr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substances like tannins.</a:t>
            </a:r>
            <a:endParaRPr sz="2800" i="1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48348" lvl="1" indent="-212776">
              <a:spcBef>
                <a:spcPts val="891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Radial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conduction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ray</a:t>
            </a:r>
            <a:r>
              <a:rPr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</a:t>
            </a:r>
            <a:r>
              <a:rPr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2C3D1966-7439-BA06-28AB-90A5ED718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4619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78C32D-4EB3-FD49-9BE1-A8E8DEAF34C2}"/>
              </a:ext>
            </a:extLst>
          </p:cNvPr>
          <p:cNvSpPr txBox="1"/>
          <p:nvPr/>
        </p:nvSpPr>
        <p:spPr>
          <a:xfrm>
            <a:off x="484760" y="766762"/>
            <a:ext cx="10058400" cy="4744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8348" lvl="1" indent="-212776">
              <a:spcBef>
                <a:spcPts val="891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first formed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xylem: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Protoxylem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48348" lvl="1" indent="-212776">
              <a:spcBef>
                <a:spcPts val="882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Later</a:t>
            </a:r>
            <a:r>
              <a:rPr lang="en-US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formed primary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xylem: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Meta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</a:p>
          <a:p>
            <a:pPr marL="648348" marR="4715" lvl="1" indent="-212187">
              <a:lnSpc>
                <a:spcPct val="143100"/>
              </a:lnSpc>
              <a:spcBef>
                <a:spcPts val="121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stems,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protoxylem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lies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towards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(pith)</a:t>
            </a:r>
            <a:r>
              <a:rPr lang="en-US" sz="2800" spc="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metaxylem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lies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towards</a:t>
            </a:r>
            <a:r>
              <a:rPr lang="en-US" sz="2800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periphery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organ.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 of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US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pc="-5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Endrach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48348" marR="12378" lvl="1" indent="-212187">
              <a:lnSpc>
                <a:spcPct val="143800"/>
              </a:lnSpc>
              <a:spcBef>
                <a:spcPts val="116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roots,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protoxylem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lies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towards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periphery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metaxylem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lies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towards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Such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arrangement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US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called 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Exarch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80139A79-0A05-5382-BF90-84EFCBA7DD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358" y="352844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636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45012E-CB81-BBC0-B409-154D9012E6E3}"/>
              </a:ext>
            </a:extLst>
          </p:cNvPr>
          <p:cNvSpPr txBox="1"/>
          <p:nvPr/>
        </p:nvSpPr>
        <p:spPr>
          <a:xfrm>
            <a:off x="377031" y="319422"/>
            <a:ext cx="1980432" cy="549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88">
              <a:spcBef>
                <a:spcPts val="970"/>
              </a:spcBef>
            </a:pPr>
            <a:r>
              <a:rPr lang="en-IN" sz="297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(b)</a:t>
            </a:r>
            <a:r>
              <a:rPr lang="en-IN" sz="2970" b="1" spc="-37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97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endParaRPr lang="en-IN" sz="297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0"/>
          <a:stretch/>
        </p:blipFill>
        <p:spPr>
          <a:xfrm>
            <a:off x="4034631" y="2595562"/>
            <a:ext cx="5334000" cy="4078941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C300359C-8AD6-C24B-FD51-2611EAA62F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631" y="31942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0F884D-6814-577E-25A8-CD07B1E93828}"/>
              </a:ext>
            </a:extLst>
          </p:cNvPr>
          <p:cNvSpPr txBox="1"/>
          <p:nvPr/>
        </p:nvSpPr>
        <p:spPr>
          <a:xfrm>
            <a:off x="1139031" y="995362"/>
            <a:ext cx="8991600" cy="1944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8988" indent="-457200">
              <a:spcBef>
                <a:spcPts val="97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transports food materials from leaves to other parts.</a:t>
            </a:r>
          </a:p>
          <a:p>
            <a:pPr marL="468988" indent="-457200">
              <a:spcBef>
                <a:spcPts val="97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angiosperms, phloem is composed of sieve tube elements, companion cells, phloem parenchyma &amp; phloem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18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431" y="723480"/>
            <a:ext cx="9990777" cy="3717682"/>
          </a:xfrm>
          <a:prstGeom prst="rect">
            <a:avLst/>
          </a:prstGeom>
        </p:spPr>
        <p:txBody>
          <a:bodyPr vert="horz" wrap="square" lIns="0" tIns="123188" rIns="0" bIns="0" rtlCol="0">
            <a:spAutoFit/>
          </a:bodyPr>
          <a:lstStyle/>
          <a:p>
            <a:pPr marL="223975" indent="-212776">
              <a:spcBef>
                <a:spcPts val="817"/>
              </a:spcBef>
              <a:buSzPct val="93750"/>
              <a:buAutoNum type="romanLcParenBoth"/>
              <a:tabLst>
                <a:tab pos="224564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Sieve-tubes: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859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 tube like structures, arranged longitudinally </a:t>
            </a:r>
          </a:p>
          <a:p>
            <a:pPr marL="436161" lvl="1" indent="-212776">
              <a:spcBef>
                <a:spcPts val="859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Associated with Companion cells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lvl="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wall are perforated to form </a:t>
            </a:r>
            <a:r>
              <a:rPr lang="en-IN"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 plates</a:t>
            </a:r>
          </a:p>
          <a:p>
            <a:pPr marL="436161" lvl="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mature sieve element has a peripheral cytoplasm and a large vacuole but lacks nucleus</a:t>
            </a:r>
          </a:p>
          <a:p>
            <a:pPr marL="436161" lvl="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 of sieve tubes controlled by nucleus of Companion cells</a:t>
            </a:r>
            <a:endParaRPr sz="2800" i="1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4C1849F0-F552-E759-2071-961B16EB59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3857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023550-6246-1830-C770-5ED96770EDF2}"/>
              </a:ext>
            </a:extLst>
          </p:cNvPr>
          <p:cNvSpPr txBox="1"/>
          <p:nvPr/>
        </p:nvSpPr>
        <p:spPr>
          <a:xfrm>
            <a:off x="377031" y="766762"/>
            <a:ext cx="9601200" cy="469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99">
              <a:spcBef>
                <a:spcPts val="5"/>
              </a:spcBef>
              <a:tabLst>
                <a:tab pos="289399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(ii) Companion</a:t>
            </a:r>
            <a:r>
              <a:rPr lang="en-US" sz="2800" b="1" spc="-5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cells: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89208" indent="-265233">
              <a:lnSpc>
                <a:spcPct val="150000"/>
              </a:lnSpc>
              <a:spcBef>
                <a:spcPts val="747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specialized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</a:p>
          <a:p>
            <a:pPr marL="489208" indent="-265233">
              <a:lnSpc>
                <a:spcPct val="150000"/>
              </a:lnSpc>
              <a:spcBef>
                <a:spcPts val="747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closely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associated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tube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elements</a:t>
            </a:r>
          </a:p>
          <a:p>
            <a:pPr marL="489208" indent="-265233">
              <a:lnSpc>
                <a:spcPct val="150000"/>
              </a:lnSpc>
              <a:spcBef>
                <a:spcPts val="747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</a:t>
            </a:r>
            <a:r>
              <a:rPr lang="en-US" sz="2800" spc="1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10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connected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 tubes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 fields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  between their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longitudinal wall.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89208" indent="-265233">
              <a:lnSpc>
                <a:spcPct val="150000"/>
              </a:lnSpc>
              <a:spcBef>
                <a:spcPts val="747"/>
              </a:spcBef>
              <a:buFont typeface="Arial" panose="020B0604020202020204" pitchFamily="34" charset="0"/>
              <a:buChar char="•"/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-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</a:t>
            </a:r>
            <a:r>
              <a:rPr lang="en-US" sz="2800" i="1" spc="-5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n-US" sz="2800" i="1" spc="-46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en-US" sz="2800" i="1" spc="-5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</a:t>
            </a:r>
            <a:r>
              <a:rPr lang="en-US" sz="2800" i="1" spc="-5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i="1" spc="-42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i="1" spc="-32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maintenance</a:t>
            </a:r>
            <a:r>
              <a:rPr lang="en-US" sz="2800" i="1" spc="-5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i="1" spc="-42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pressure</a:t>
            </a:r>
            <a:r>
              <a:rPr lang="en-US" sz="2800" i="1" spc="-56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gradient</a:t>
            </a:r>
            <a:r>
              <a:rPr lang="en-US" sz="2800" i="1" spc="-5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i="1" spc="-46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i="1" spc="-46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</a:t>
            </a:r>
            <a:r>
              <a:rPr lang="en-US" sz="2800" i="1" spc="-42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tubes</a:t>
            </a:r>
            <a:endParaRPr lang="en-US" sz="2800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0D549C7-0378-88BC-91E0-629AF1F9EB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85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231" y="594113"/>
            <a:ext cx="9372600" cy="4887289"/>
          </a:xfrm>
          <a:prstGeom prst="rect">
            <a:avLst/>
          </a:prstGeom>
        </p:spPr>
        <p:txBody>
          <a:bodyPr vert="horz" wrap="square" lIns="0" tIns="120830" rIns="0" bIns="0" rtlCol="0">
            <a:spAutoFit/>
          </a:bodyPr>
          <a:lstStyle/>
          <a:p>
            <a:pPr marL="340677" indent="-329479">
              <a:spcBef>
                <a:spcPts val="951"/>
              </a:spcBef>
              <a:buAutoNum type="romanLcParenBoth" startAt="3"/>
              <a:tabLst>
                <a:tab pos="341267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sz="2800" b="1" spc="-32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parenchyma: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48348" marR="4715" lvl="1" indent="-212187">
              <a:lnSpc>
                <a:spcPct val="143800"/>
              </a:lnSpc>
              <a:spcBef>
                <a:spcPts val="74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 up of elongated , tapering cylindrical cells having dense cytoplasm and nucleus.</a:t>
            </a:r>
          </a:p>
          <a:p>
            <a:pPr marL="648348" marR="4715" lvl="1" indent="-212187">
              <a:lnSpc>
                <a:spcPct val="143800"/>
              </a:lnSpc>
              <a:spcBef>
                <a:spcPts val="74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 wall made up of cellulose. It has pits through which </a:t>
            </a:r>
            <a:r>
              <a:rPr lang="en-IN" sz="2800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plasmodesmatal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connections exist between the cells.</a:t>
            </a:r>
          </a:p>
          <a:p>
            <a:pPr marL="648348" marR="4715" lvl="1" indent="-212187">
              <a:lnSpc>
                <a:spcPct val="143800"/>
              </a:lnSpc>
              <a:spcBef>
                <a:spcPts val="74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Absent in most monocotyledons.</a:t>
            </a:r>
          </a:p>
          <a:p>
            <a:pPr marL="648348" marR="4715" lvl="1" indent="-212187">
              <a:lnSpc>
                <a:spcPct val="143800"/>
              </a:lnSpc>
              <a:spcBef>
                <a:spcPts val="74"/>
              </a:spcBef>
              <a:buFont typeface="Symbol"/>
              <a:buChar char=""/>
              <a:tabLst>
                <a:tab pos="648348" algn="l"/>
                <a:tab pos="648937" algn="l"/>
              </a:tabLst>
            </a:pPr>
            <a:r>
              <a:rPr lang="en-IN"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Functions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N" sz="2800" i="1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 of food materials and other substances like Mucilage , Latex and Resins.</a:t>
            </a:r>
            <a:endParaRPr sz="2800" i="1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119E6559-F1C6-DBB4-D6BB-A3E79BD26A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563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55158B-C565-3E5E-1FAC-05EC6F6DCB02}"/>
              </a:ext>
            </a:extLst>
          </p:cNvPr>
          <p:cNvSpPr txBox="1"/>
          <p:nvPr/>
        </p:nvSpPr>
        <p:spPr>
          <a:xfrm>
            <a:off x="377031" y="233362"/>
            <a:ext cx="9601200" cy="6329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99">
              <a:spcBef>
                <a:spcPts val="1411"/>
              </a:spcBef>
              <a:tabLst>
                <a:tab pos="311796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(iv) Bast fibers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800" b="1" spc="-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US" sz="2800" b="1" spc="-28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pc="-5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9431" indent="-212776">
              <a:lnSpc>
                <a:spcPct val="143300"/>
              </a:lnSpc>
              <a:spcBef>
                <a:spcPts val="79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Elongated unbranched </a:t>
            </a:r>
            <a:r>
              <a:rPr lang="en-US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sclerenchymatous</a:t>
            </a:r>
            <a:r>
              <a:rPr lang="en-US" sz="2800" spc="-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</a:t>
            </a:r>
            <a:r>
              <a:rPr lang="en-US" sz="2800" spc="-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pointed,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needle</a:t>
            </a:r>
            <a:r>
              <a:rPr lang="en-US" sz="28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apices</a:t>
            </a:r>
            <a:r>
              <a:rPr lang="en-US" sz="2800" spc="-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thick wall.</a:t>
            </a:r>
          </a:p>
          <a:p>
            <a:pPr marL="223975" marR="9431" indent="-212776">
              <a:lnSpc>
                <a:spcPct val="143300"/>
              </a:lnSpc>
              <a:spcBef>
                <a:spcPts val="79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maturity , they lose protoplasm and become dead.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35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US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jute,</a:t>
            </a:r>
            <a:r>
              <a:rPr lang="en-US" sz="2800" spc="-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flax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hemp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commercially.</a:t>
            </a:r>
          </a:p>
          <a:p>
            <a:pPr marL="223975" indent="-212776">
              <a:spcBef>
                <a:spcPts val="835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 in secondary  Phloem. Generally absent in primary Phloem</a:t>
            </a:r>
            <a:endParaRPr lang="en-US" sz="2800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11788" indent="-212776">
              <a:lnSpc>
                <a:spcPct val="144000"/>
              </a:lnSpc>
              <a:spcBef>
                <a:spcPts val="93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2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</a:t>
            </a:r>
            <a:r>
              <a:rPr lang="en-US" sz="2800" spc="2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formed</a:t>
            </a:r>
            <a:r>
              <a:rPr lang="en-US" sz="2800" spc="26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</a:t>
            </a:r>
            <a:r>
              <a:rPr lang="en-US" sz="2800" spc="26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US" sz="2800" spc="2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</a:t>
            </a:r>
            <a:r>
              <a:rPr lang="en-US" sz="2800" spc="2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2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narrow</a:t>
            </a:r>
            <a:r>
              <a:rPr lang="en-US" sz="2800" i="1" spc="2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</a:t>
            </a:r>
            <a:r>
              <a:rPr lang="en-US" sz="2800" i="1" spc="26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tubes</a:t>
            </a:r>
            <a:r>
              <a:rPr lang="en-US" sz="2800" i="1" spc="2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2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2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referred</a:t>
            </a:r>
            <a:r>
              <a:rPr lang="en-US" sz="2800" spc="26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2800" spc="27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n-US" sz="2800" spc="2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protophloem</a:t>
            </a:r>
            <a:r>
              <a:rPr lang="en-US" sz="2800" spc="2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2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800" spc="-33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formed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phloem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bigger </a:t>
            </a:r>
            <a:r>
              <a:rPr lang="en-US"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sieve</a:t>
            </a:r>
            <a:r>
              <a:rPr lang="en-US" sz="2800" i="1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tubes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referred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1" spc="-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metaphloem</a:t>
            </a:r>
            <a:r>
              <a:rPr lang="en-US" sz="2800" b="1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B57A8963-844E-C759-1B8A-279057C35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831" y="39785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872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FAF4F24C-646D-55E3-13F7-B84ADF4E95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4773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34">
            <a:extLst>
              <a:ext uri="{FF2B5EF4-FFF2-40B4-BE49-F238E27FC236}">
                <a16:creationId xmlns:a16="http://schemas.microsoft.com/office/drawing/2014/main" id="{73A4775E-A4D3-4603-6952-DC7CEAB19F5C}"/>
              </a:ext>
            </a:extLst>
          </p:cNvPr>
          <p:cNvSpPr/>
          <p:nvPr/>
        </p:nvSpPr>
        <p:spPr>
          <a:xfrm>
            <a:off x="3393361" y="87535"/>
            <a:ext cx="3996229" cy="669546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C3481CC-5D35-CED9-490C-ADE862E108ED}"/>
              </a:ext>
            </a:extLst>
          </p:cNvPr>
          <p:cNvSpPr txBox="1">
            <a:spLocks/>
          </p:cNvSpPr>
          <p:nvPr/>
        </p:nvSpPr>
        <p:spPr>
          <a:xfrm>
            <a:off x="3747011" y="159242"/>
            <a:ext cx="3465755" cy="526211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 algn="ctr">
              <a:spcBef>
                <a:spcPts val="93"/>
              </a:spcBef>
            </a:pPr>
            <a:r>
              <a:rPr lang="en-IN" sz="3342" spc="-5" dirty="0">
                <a:solidFill>
                  <a:srgbClr val="FFFF00"/>
                </a:solidFill>
                <a:latin typeface="Comic Sans MS" panose="030F0702030302020204" pitchFamily="66" charset="0"/>
              </a:rPr>
              <a:t>Class Assignment</a:t>
            </a:r>
            <a:endParaRPr lang="en-IN" sz="3342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1C1DD-5331-F179-8AFF-038B4ED30AB2}"/>
              </a:ext>
            </a:extLst>
          </p:cNvPr>
          <p:cNvSpPr txBox="1"/>
          <p:nvPr/>
        </p:nvSpPr>
        <p:spPr>
          <a:xfrm>
            <a:off x="529431" y="950198"/>
            <a:ext cx="7072972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7420" indent="-477420" defTabSz="579093">
              <a:lnSpc>
                <a:spcPct val="107000"/>
              </a:lnSpc>
              <a:buAutoNum type="arabicPeriod" startAt="7"/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parenchymatous cells are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79093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Dead				2. Thick-walled	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79093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Thin-walled		4. Thick-walled and dead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B0E33F-9C3B-9116-32E3-8F2263E49DDC}"/>
              </a:ext>
            </a:extLst>
          </p:cNvPr>
          <p:cNvSpPr txBox="1"/>
          <p:nvPr/>
        </p:nvSpPr>
        <p:spPr>
          <a:xfrm>
            <a:off x="531077" y="2500674"/>
            <a:ext cx="9904354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7420" indent="-477420" defTabSz="500996">
              <a:lnSpc>
                <a:spcPct val="107000"/>
              </a:lnSpc>
              <a:buAutoNum type="arabicPeriod" startAt="8"/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Sclereids are commonly found in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00996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Young stems and petioles of leaves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Fruit walls of nuts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00996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Roots									4. Fleshy stems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F7121F-957B-C935-FA9A-35EED190733B}"/>
              </a:ext>
            </a:extLst>
          </p:cNvPr>
          <p:cNvSpPr txBox="1"/>
          <p:nvPr/>
        </p:nvSpPr>
        <p:spPr>
          <a:xfrm>
            <a:off x="529431" y="4122778"/>
            <a:ext cx="8558296" cy="221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7420" indent="-477420">
              <a:lnSpc>
                <a:spcPct val="107000"/>
              </a:lnSpc>
              <a:buAutoNum type="arabicPeriod" startAt="9"/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Collenchyma is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Living and contains protoplasm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Dead and hollow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Dead and filled with reserve food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Living and contains no reserve food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10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DBDC184-3CD2-73A7-FEC5-88A34E5D7F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766981-95D6-7C3A-2BE5-3995CE44F5BE}"/>
              </a:ext>
            </a:extLst>
          </p:cNvPr>
          <p:cNvSpPr txBox="1"/>
          <p:nvPr/>
        </p:nvSpPr>
        <p:spPr>
          <a:xfrm>
            <a:off x="605631" y="277176"/>
            <a:ext cx="7780270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	Which of the following tissue provide maximum 	mechanical support to plant organs?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Sclerenchyma				2. Collenchyma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Parenchyma				4. Aerenchyma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7745C6-3492-2FA1-4319-02480265FD46}"/>
              </a:ext>
            </a:extLst>
          </p:cNvPr>
          <p:cNvSpPr txBox="1"/>
          <p:nvPr/>
        </p:nvSpPr>
        <p:spPr>
          <a:xfrm>
            <a:off x="603266" y="2162980"/>
            <a:ext cx="6931513" cy="221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	The function of sieve tubes are controlled by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Cytoplasm of sieve tube cells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Nucleus of sieve tube cells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Nucleus of companion cells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Cytoplasm of companion cells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ED5A6-CA94-5659-B530-4F82686AB5D7}"/>
              </a:ext>
            </a:extLst>
          </p:cNvPr>
          <p:cNvSpPr txBox="1"/>
          <p:nvPr/>
        </p:nvSpPr>
        <p:spPr>
          <a:xfrm>
            <a:off x="605631" y="4482511"/>
            <a:ext cx="10058400" cy="221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	In stems, the protoxylem lies’ towards the _____ A ____ and the 	metaxylem lies towards the _____ B ____. Here A and B refers to 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 – Periphery of the organ, B – pith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 – Pith, B – Periphery of the organ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 – Pith, B – Root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01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27F4B3F-2C64-B007-2D66-BBAC9BE7F7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86022"/>
            <a:ext cx="1172474" cy="35796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6FCD3E-B830-CCD7-DF43-6DB8D368EFD5}"/>
              </a:ext>
            </a:extLst>
          </p:cNvPr>
          <p:cNvSpPr txBox="1"/>
          <p:nvPr/>
        </p:nvSpPr>
        <p:spPr>
          <a:xfrm>
            <a:off x="453231" y="286021"/>
            <a:ext cx="9446796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	A mature sieve tube differs from a vessel in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Lacking a functional nucleus	2. Absence of lignified walls</a:t>
            </a:r>
          </a:p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Being nearly dead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Lacking cytoplasm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E3A46A-49E7-CA4E-260D-E935E72B9401}"/>
              </a:ext>
            </a:extLst>
          </p:cNvPr>
          <p:cNvSpPr txBox="1"/>
          <p:nvPr/>
        </p:nvSpPr>
        <p:spPr>
          <a:xfrm>
            <a:off x="453231" y="2060846"/>
            <a:ext cx="10134600" cy="929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9093">
              <a:lnSpc>
                <a:spcPct val="107000"/>
              </a:lnSpc>
              <a:tabLst>
                <a:tab pos="666030" algn="l"/>
              </a:tabLs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	Which element of xylem is the characteristic feature of angiosperms?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79093">
              <a:lnSpc>
                <a:spcPct val="107000"/>
              </a:lnSpc>
              <a:tabLst>
                <a:tab pos="666030" algn="l"/>
              </a:tabLst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Tracheid’s	   2. Phloem     3. Vessels     4. Xylem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E0DA9-6224-6258-E105-AE44F7CA68D5}"/>
              </a:ext>
            </a:extLst>
          </p:cNvPr>
          <p:cNvSpPr txBox="1"/>
          <p:nvPr/>
        </p:nvSpPr>
        <p:spPr>
          <a:xfrm>
            <a:off x="377031" y="3351041"/>
            <a:ext cx="8674111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00996">
              <a:lnSpc>
                <a:spcPct val="107000"/>
              </a:lnSpc>
              <a:tabLst>
                <a:tab pos="752968" algn="l"/>
              </a:tabLs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	The central lumens are obliterated in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00996">
              <a:lnSpc>
                <a:spcPct val="107000"/>
              </a:lnSpc>
              <a:tabLst>
                <a:tab pos="752968" algn="l"/>
              </a:tabLst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Xylem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2. Phloem parenchyma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00996">
              <a:lnSpc>
                <a:spcPct val="107000"/>
              </a:lnSpc>
              <a:tabLst>
                <a:tab pos="752968" algn="l"/>
              </a:tabLst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Xylem parenchyma			4. Sieve tubes 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AAA42A-8995-2595-7D05-2033B8C6F6AF}"/>
              </a:ext>
            </a:extLst>
          </p:cNvPr>
          <p:cNvSpPr txBox="1"/>
          <p:nvPr/>
        </p:nvSpPr>
        <p:spPr>
          <a:xfrm>
            <a:off x="300831" y="5058702"/>
            <a:ext cx="8674111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	All the xylem elements, when mature, and dead except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Tracheid’s	 	  		2. Vessels	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Xylem parenchyma			4. Xylem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92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4E66D8-3DD8-FBDD-E854-00AFB62900D9}"/>
              </a:ext>
            </a:extLst>
          </p:cNvPr>
          <p:cNvSpPr txBox="1"/>
          <p:nvPr/>
        </p:nvSpPr>
        <p:spPr>
          <a:xfrm>
            <a:off x="755999" y="207009"/>
            <a:ext cx="9222231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	On the basis of following features, identify the xylem 	element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Tubular structure	2. No tapering ends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Dead cells		4. Absent in gymnosperms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44C013-B25F-1F9B-FBA3-F4C9ABE6B7C9}"/>
              </a:ext>
            </a:extLst>
          </p:cNvPr>
          <p:cNvSpPr txBox="1"/>
          <p:nvPr/>
        </p:nvSpPr>
        <p:spPr>
          <a:xfrm>
            <a:off x="755999" y="2098052"/>
            <a:ext cx="6719324" cy="501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>
              <a:lnSpc>
                <a:spcPct val="107000"/>
              </a:lnSpc>
              <a:spcAft>
                <a:spcPts val="743"/>
              </a:spcAf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	Identify A, B and C in the drive diagram,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1363B6-4FB6-B9DD-DA46-7EC3507BA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658" y="2781505"/>
            <a:ext cx="1202405" cy="18186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30417C-BBF0-5483-7B8E-AADE0A86AD47}"/>
              </a:ext>
            </a:extLst>
          </p:cNvPr>
          <p:cNvSpPr txBox="1"/>
          <p:nvPr/>
        </p:nvSpPr>
        <p:spPr>
          <a:xfrm>
            <a:off x="1463297" y="4747387"/>
            <a:ext cx="8629026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2187"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A - Tracheid, B - Tracheid, C – Vessels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 - Vessels, B - Tracheid, C – Companion cell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212187"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 – Companion Cell, B – Vessels, C – Tracheid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 – xylem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 – Vessels, C – Vessels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green and yellow sign&#10;&#10;Description automatically generated">
            <a:extLst>
              <a:ext uri="{FF2B5EF4-FFF2-40B4-BE49-F238E27FC236}">
                <a16:creationId xmlns:a16="http://schemas.microsoft.com/office/drawing/2014/main" id="{1598D511-21B8-9D55-76E0-86986F63E0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09562"/>
            <a:ext cx="1172474" cy="28176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37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D65BB42-5359-A667-C7D7-01DC6CF055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33230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AA7A85-5BD8-7808-1089-388E8CE34D47}"/>
              </a:ext>
            </a:extLst>
          </p:cNvPr>
          <p:cNvSpPr txBox="1"/>
          <p:nvPr/>
        </p:nvSpPr>
        <p:spPr>
          <a:xfrm>
            <a:off x="423758" y="424791"/>
            <a:ext cx="9021073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/>
            <a:r>
              <a:rPr lang="en-US" sz="259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	In the given diagram of phloem tissue, identify A, 	and C</a:t>
            </a:r>
            <a:endParaRPr lang="en-IN" sz="259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450105-25AD-76D6-A578-F18AAC34C5D5}"/>
              </a:ext>
            </a:extLst>
          </p:cNvPr>
          <p:cNvSpPr txBox="1"/>
          <p:nvPr/>
        </p:nvSpPr>
        <p:spPr>
          <a:xfrm>
            <a:off x="386596" y="3990408"/>
            <a:ext cx="10515600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 – Sieve tube cells, B – Xylem parenchyma, C – Companion cell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 – Sieve tube cells, B – Phloem Parenchyma, C – Companion cell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 – Sieve pore, B – Xylem parenchyma, C – Companion cell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 – Sieve pore, B – Phloem parenchyma, C – Companion Cell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D49C28-5796-77DF-D052-A7B6E7DB021C}"/>
              </a:ext>
            </a:extLst>
          </p:cNvPr>
          <p:cNvSpPr/>
          <p:nvPr/>
        </p:nvSpPr>
        <p:spPr>
          <a:xfrm>
            <a:off x="4045571" y="1250522"/>
            <a:ext cx="1697513" cy="19678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67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0B3ED5-9EBD-A003-ABBC-DC30561C32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31" y="1300162"/>
            <a:ext cx="1414594" cy="186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7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4A56DE7-3A43-58C2-F8CA-72F2726BC8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425254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68AAB5-195B-8E63-D5CB-D1C16A99B6D0}"/>
              </a:ext>
            </a:extLst>
          </p:cNvPr>
          <p:cNvSpPr txBox="1"/>
          <p:nvPr/>
        </p:nvSpPr>
        <p:spPr>
          <a:xfrm>
            <a:off x="224631" y="425254"/>
            <a:ext cx="9906000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91">
              <a:lnSpc>
                <a:spcPct val="107000"/>
              </a:lnSpc>
            </a:pPr>
            <a:r>
              <a:rPr lang="en-US" sz="2599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	Statement I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The end walls of sieve tube elements are perforated 	in a sieve-like manner to form the sieve plates.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29591">
              <a:lnSpc>
                <a:spcPct val="107000"/>
              </a:lnSpc>
            </a:pPr>
            <a:r>
              <a:rPr lang="en-IN" sz="2599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Statement II: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companion cells help in maintain the 	pressure 	in the sieve tubes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AE56C6-233D-7866-1180-789091900AEE}"/>
              </a:ext>
            </a:extLst>
          </p:cNvPr>
          <p:cNvSpPr txBox="1"/>
          <p:nvPr/>
        </p:nvSpPr>
        <p:spPr>
          <a:xfrm>
            <a:off x="808605" y="2519362"/>
            <a:ext cx="9296400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2187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the following statement and select the correct option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Both Statement – I and Statement – II are correct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Statement – I is correct but Statement – II is incorrect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Statement – I is incorrect but Statement – II is correct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2187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Both statement – I and Statement – II are incorrect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431" y="900265"/>
            <a:ext cx="9448800" cy="3924254"/>
          </a:xfrm>
          <a:prstGeom prst="rect">
            <a:avLst/>
          </a:prstGeom>
        </p:spPr>
        <p:txBody>
          <a:bodyPr vert="horz" wrap="square" lIns="0" tIns="111989" rIns="0" bIns="0" rtlCol="0">
            <a:spAutoFit/>
          </a:bodyPr>
          <a:lstStyle/>
          <a:p>
            <a:pPr marL="436161">
              <a:spcBef>
                <a:spcPts val="789"/>
              </a:spcBef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basis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their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location,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of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tissue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in plants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structure and location, tissue systems are 3 types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Epidermal tissue system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Ground (fundamental) tissue system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Vascular (conducting) tissue system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231" y="3155600"/>
            <a:ext cx="4343400" cy="3574406"/>
          </a:xfrm>
          <a:prstGeom prst="rect">
            <a:avLst/>
          </a:prstGeom>
        </p:spPr>
      </p:pic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C33B228D-7840-7964-73B4-693E2A4E2B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89919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34">
            <a:extLst>
              <a:ext uri="{FF2B5EF4-FFF2-40B4-BE49-F238E27FC236}">
                <a16:creationId xmlns:a16="http://schemas.microsoft.com/office/drawing/2014/main" id="{422F92B1-A3AC-BC92-46F7-E275D2D92A39}"/>
              </a:ext>
            </a:extLst>
          </p:cNvPr>
          <p:cNvSpPr/>
          <p:nvPr/>
        </p:nvSpPr>
        <p:spPr>
          <a:xfrm>
            <a:off x="2862888" y="90480"/>
            <a:ext cx="5425291" cy="736596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444BE1-84AE-1A2E-87EF-9A2520126D4E}"/>
              </a:ext>
            </a:extLst>
          </p:cNvPr>
          <p:cNvSpPr txBox="1"/>
          <p:nvPr/>
        </p:nvSpPr>
        <p:spPr>
          <a:xfrm>
            <a:off x="3160151" y="125287"/>
            <a:ext cx="4476994" cy="606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88">
              <a:spcBef>
                <a:spcPts val="882"/>
              </a:spcBef>
            </a:pPr>
            <a:r>
              <a:rPr lang="en-IN" sz="3342" b="1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IN" sz="3342" b="1" spc="-14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3342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lang="en-IN" sz="3342" b="1" spc="-14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S</a:t>
            </a:r>
            <a:r>
              <a:rPr lang="en-IN" sz="3342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ystem:</a:t>
            </a:r>
            <a:endParaRPr lang="en-IN" sz="3342" dirty="0">
              <a:solidFill>
                <a:srgbClr val="FFFF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7031" y="135786"/>
            <a:ext cx="9753600" cy="28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99">
              <a:lnSpc>
                <a:spcPct val="200000"/>
              </a:lnSpc>
              <a:spcBef>
                <a:spcPts val="873"/>
              </a:spcBef>
              <a:tabLst>
                <a:tab pos="229869" algn="l"/>
              </a:tabLst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THE</a:t>
            </a:r>
            <a:r>
              <a:rPr lang="en-GB" sz="2800" b="1" spc="-1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EPIDERMAL</a:t>
            </a:r>
            <a:r>
              <a:rPr lang="en-GB"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lang="en-GB"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</a:t>
            </a:r>
            <a:endParaRPr lang="en-GB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forms the outer-most covering of the whole plant body.</a:t>
            </a:r>
          </a:p>
          <a:p>
            <a:pPr marL="265233" indent="-265233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includes epidermal cells, stomata and epidermal appendages (trichomes &amp; root hairs).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8"/>
          <a:stretch/>
        </p:blipFill>
        <p:spPr>
          <a:xfrm>
            <a:off x="2358231" y="2976562"/>
            <a:ext cx="6757987" cy="3581400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F1AEC55D-AD9C-1781-6545-BF48B10DD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18566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3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5631" y="571603"/>
            <a:ext cx="9525000" cy="5627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the outermost layer of the primary plant body.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 is usually single layered.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made up of elongated, compactly arranged parenchymatous cells with few cytoplasm lining the cell wall and a large vacuole.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outside of the epidermis is often covered with a waxy thick layer (cuticle). It prevents loss of water.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Cuticle is absent in roots.</a:t>
            </a: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1D260C0E-CFE5-E8B8-D697-607814834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23388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341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5631" y="159809"/>
            <a:ext cx="8133918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STOMATA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pores present in the epidermis of leaves.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regulate transpiration &amp; gaseous exchange.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stoma is made of two bean-shaped cells (guard cells).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grasses, the guard cells are dumbbell shaped.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71" y="4195762"/>
            <a:ext cx="10264920" cy="2359554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848A627-CBF3-A5DA-180D-22CE623A09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297303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676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831" y="491545"/>
            <a:ext cx="9829800" cy="584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■ Outer walls of guard cells (away from stomatal pore) are thin and inner walls (towards stomatal pore) are thick.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■ Guard cells possess chloroplasts and regulate the opening and closing of stomata.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■ Sometimes, some epidermal cells surrounding the guard cells become specialized in shape and size. They are called 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subsidiary cells.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■ Stomatal aperture, guard cells and subsidiary cells together form 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stomatal apparatus.</a:t>
            </a: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90FA3671-F3A9-A963-773E-68AB6FFF4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34181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408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62C90E8-59D3-CAFF-8E12-9292081F3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34181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28B975EE-D46A-B560-3CB9-67F177AC3646}"/>
              </a:ext>
            </a:extLst>
          </p:cNvPr>
          <p:cNvSpPr txBox="1">
            <a:spLocks/>
          </p:cNvSpPr>
          <p:nvPr/>
        </p:nvSpPr>
        <p:spPr>
          <a:xfrm>
            <a:off x="734009" y="350172"/>
            <a:ext cx="1981200" cy="442790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 hairs:</a:t>
            </a:r>
            <a:endParaRPr lang="en-IN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24C82FBE-C03D-12AB-07B6-8534412C52F1}"/>
              </a:ext>
            </a:extLst>
          </p:cNvPr>
          <p:cNvSpPr txBox="1">
            <a:spLocks/>
          </p:cNvSpPr>
          <p:nvPr/>
        </p:nvSpPr>
        <p:spPr>
          <a:xfrm>
            <a:off x="734009" y="855435"/>
            <a:ext cx="9296400" cy="1317389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 hairs are the epidermal appendages of roots.  They are unicellular elongations of the epidermal cells.</a:t>
            </a:r>
          </a:p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helps in absorption of water and minerals from the soil.</a:t>
            </a:r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7A42F59-DACE-8E30-F7A6-6A8CD010883E}"/>
              </a:ext>
            </a:extLst>
          </p:cNvPr>
          <p:cNvSpPr txBox="1">
            <a:spLocks/>
          </p:cNvSpPr>
          <p:nvPr/>
        </p:nvSpPr>
        <p:spPr>
          <a:xfrm>
            <a:off x="734009" y="2328012"/>
            <a:ext cx="1981200" cy="442790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Trichomes:</a:t>
            </a:r>
            <a:endParaRPr lang="en-IN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36F31760-68A1-DE5E-A994-1F2CFD69415A}"/>
              </a:ext>
            </a:extLst>
          </p:cNvPr>
          <p:cNvSpPr txBox="1">
            <a:spLocks/>
          </p:cNvSpPr>
          <p:nvPr/>
        </p:nvSpPr>
        <p:spPr>
          <a:xfrm>
            <a:off x="734009" y="3066250"/>
            <a:ext cx="9296400" cy="1330213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epidermal hairs on the stem are called trichomes. </a:t>
            </a:r>
          </a:p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are usually multicellular.</a:t>
            </a:r>
          </a:p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help in preventing the water loss due to transpiration.  </a:t>
            </a:r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948627B-617A-7244-3ACF-585A9523CD0D}"/>
              </a:ext>
            </a:extLst>
          </p:cNvPr>
          <p:cNvSpPr txBox="1">
            <a:spLocks/>
          </p:cNvSpPr>
          <p:nvPr/>
        </p:nvSpPr>
        <p:spPr>
          <a:xfrm>
            <a:off x="734009" y="4470516"/>
            <a:ext cx="1471822" cy="442790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Lenticels:</a:t>
            </a:r>
            <a:endParaRPr lang="en-IN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5AC2F18B-EC68-9E03-61F2-EF816FC25AFC}"/>
              </a:ext>
            </a:extLst>
          </p:cNvPr>
          <p:cNvSpPr txBox="1">
            <a:spLocks/>
          </p:cNvSpPr>
          <p:nvPr/>
        </p:nvSpPr>
        <p:spPr>
          <a:xfrm>
            <a:off x="793406" y="5110162"/>
            <a:ext cx="9296400" cy="1317389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are lens shaped openings found on the woody stems.</a:t>
            </a:r>
          </a:p>
          <a:p>
            <a:pPr marL="468988" indent="-457200">
              <a:spcBef>
                <a:spcPts val="93"/>
              </a:spcBef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permit the exchange of gases between the atmosphere and the internal tissue of the stem.</a:t>
            </a:r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98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7031" y="1071562"/>
            <a:ext cx="9753600" cy="3778073"/>
          </a:xfrm>
          <a:prstGeom prst="rect">
            <a:avLst/>
          </a:prstGeom>
        </p:spPr>
        <p:txBody>
          <a:bodyPr vert="horz" wrap="square" lIns="0" tIns="124956" rIns="0" bIns="0" rtlCol="0">
            <a:spAutoFit/>
          </a:bodyPr>
          <a:lstStyle/>
          <a:p>
            <a:pPr marL="436161" indent="-212776">
              <a:spcBef>
                <a:spcPts val="984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constitute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tissue.</a:t>
            </a:r>
            <a:endParaRPr lang="en-IN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984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consist of simple tissues 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marR="6483" indent="-212187">
              <a:lnSpc>
                <a:spcPct val="143800"/>
              </a:lnSpc>
              <a:spcBef>
                <a:spcPts val="11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</a:t>
            </a:r>
            <a:r>
              <a:rPr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cortex,</a:t>
            </a:r>
            <a:r>
              <a:rPr sz="2800" spc="-1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pericycle.</a:t>
            </a:r>
            <a:r>
              <a:rPr sz="2800" spc="-23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pith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medullary</a:t>
            </a:r>
            <a:r>
              <a:rPr sz="2800" spc="-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rays,</a:t>
            </a:r>
            <a:r>
              <a:rPr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stems and </a:t>
            </a:r>
            <a:r>
              <a:rPr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leaves,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 of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thin-walled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chloroplast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containing cells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mesophyll.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759CDAA4-0508-6920-827F-16D6306A8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563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30F8B2F2-82AE-CB51-7AE4-93C95C4D3EAC}"/>
              </a:ext>
            </a:extLst>
          </p:cNvPr>
          <p:cNvSpPr txBox="1">
            <a:spLocks/>
          </p:cNvSpPr>
          <p:nvPr/>
        </p:nvSpPr>
        <p:spPr>
          <a:xfrm>
            <a:off x="605631" y="388171"/>
            <a:ext cx="5799837" cy="442790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THE GROUND TISSUE SYSTEM</a:t>
            </a:r>
            <a:endParaRPr lang="en-IN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E7E222-5844-24EB-F054-7317AE31229E}"/>
              </a:ext>
            </a:extLst>
          </p:cNvPr>
          <p:cNvSpPr txBox="1"/>
          <p:nvPr/>
        </p:nvSpPr>
        <p:spPr>
          <a:xfrm>
            <a:off x="300831" y="571603"/>
            <a:ext cx="9982200" cy="5431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88">
              <a:spcBef>
                <a:spcPts val="803"/>
              </a:spcBef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THE</a:t>
            </a:r>
            <a:r>
              <a:rPr lang="en-IN"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b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 SYSTEM</a:t>
            </a:r>
            <a:endParaRPr lang="en-IN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859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consist of Xylem</a:t>
            </a:r>
            <a:r>
              <a:rPr lang="en-IN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phloem.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Xylem and phloem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together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constitute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bundles.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marR="9431" indent="-212187">
              <a:lnSpc>
                <a:spcPct val="143200"/>
              </a:lnSpc>
              <a:spcBef>
                <a:spcPts val="12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en-IN" sz="2800" spc="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en-IN" sz="2800" spc="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bundles:</a:t>
            </a:r>
            <a:r>
              <a:rPr lang="en-IN" sz="2800" spc="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Cambium</a:t>
            </a:r>
            <a:r>
              <a:rPr lang="en-IN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IN" sz="2800" spc="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lang="en-IN" sz="2800" spc="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en-IN" sz="2800" spc="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IN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N" sz="2800" spc="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xylem.</a:t>
            </a:r>
            <a:r>
              <a:rPr lang="en-IN" sz="2800" spc="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en-IN" sz="2800" spc="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IN" sz="2800" spc="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</a:t>
            </a:r>
            <a:r>
              <a:rPr lang="en-IN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</a:t>
            </a:r>
            <a:r>
              <a:rPr lang="en-IN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</a:t>
            </a:r>
            <a:r>
              <a:rPr lang="en-IN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IN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IN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tissues.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 bundles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dicotyledonous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stems.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Closed</a:t>
            </a:r>
            <a:r>
              <a:rPr lang="en-IN" sz="2800" spc="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en-IN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Bundles: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Cambium</a:t>
            </a:r>
            <a:r>
              <a:rPr lang="en-IN" sz="2800" spc="-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IN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absent.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Hence,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en-IN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</a:t>
            </a:r>
            <a:r>
              <a:rPr lang="en-IN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</a:t>
            </a:r>
            <a:r>
              <a:rPr lang="en-IN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</a:t>
            </a:r>
          </a:p>
          <a:p>
            <a:pPr marL="436161" indent="-212776">
              <a:spcBef>
                <a:spcPts val="882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Closed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en-IN" sz="2800" spc="36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spc="37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IN" sz="2800" spc="37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monocotyledons.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3BDA2F8-6645-2F8C-1572-6C62470A3B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831" y="2755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508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29953F-B64F-4983-DFA1-40C237C5E523}"/>
              </a:ext>
            </a:extLst>
          </p:cNvPr>
          <p:cNvSpPr txBox="1"/>
          <p:nvPr/>
        </p:nvSpPr>
        <p:spPr>
          <a:xfrm>
            <a:off x="529431" y="256395"/>
            <a:ext cx="9677400" cy="241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6161" marR="7662" indent="-212187">
              <a:lnSpc>
                <a:spcPct val="143100"/>
              </a:lnSpc>
              <a:spcBef>
                <a:spcPts val="125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Radial</a:t>
            </a:r>
            <a:r>
              <a:rPr lang="en-IN" sz="2800" b="1" spc="-7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en-IN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IN" sz="2800" spc="-6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IN" sz="2800" spc="-7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within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IN" sz="28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</a:t>
            </a:r>
            <a:r>
              <a:rPr lang="en-IN"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arranged</a:t>
            </a:r>
            <a:r>
              <a:rPr lang="en-IN" sz="2800" spc="-7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IN" sz="28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</a:t>
            </a:r>
            <a:r>
              <a:rPr lang="en-IN" sz="2800" spc="-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manner</a:t>
            </a:r>
            <a:r>
              <a:rPr lang="en-IN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n-IN" sz="28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</a:t>
            </a:r>
            <a:r>
              <a:rPr lang="en-IN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radii.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Radial type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 bundles present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IN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roots.</a:t>
            </a:r>
          </a:p>
          <a:p>
            <a:pPr marL="436161" indent="-212776">
              <a:spcBef>
                <a:spcPts val="891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endParaRPr lang="en-IN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CDCA4418-72E9-60EE-57E9-2CA2AD53C0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2563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871920-70FF-A376-AF21-4C11D3422D51}"/>
              </a:ext>
            </a:extLst>
          </p:cNvPr>
          <p:cNvSpPr/>
          <p:nvPr/>
        </p:nvSpPr>
        <p:spPr>
          <a:xfrm>
            <a:off x="3817740" y="2873395"/>
            <a:ext cx="3369660" cy="28395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671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32"/>
          <a:stretch/>
        </p:blipFill>
        <p:spPr>
          <a:xfrm>
            <a:off x="3688963" y="3029315"/>
            <a:ext cx="3627211" cy="240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5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29953F-B64F-4983-DFA1-40C237C5E523}"/>
              </a:ext>
            </a:extLst>
          </p:cNvPr>
          <p:cNvSpPr txBox="1"/>
          <p:nvPr/>
        </p:nvSpPr>
        <p:spPr>
          <a:xfrm>
            <a:off x="224631" y="268529"/>
            <a:ext cx="9677400" cy="299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3385">
              <a:spcBef>
                <a:spcPts val="891"/>
              </a:spcBef>
              <a:tabLst>
                <a:tab pos="436161" algn="l"/>
                <a:tab pos="436750" algn="l"/>
              </a:tabLst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Conjoint Type</a:t>
            </a:r>
          </a:p>
          <a:p>
            <a:pPr marL="436161" indent="-212776">
              <a:spcBef>
                <a:spcPts val="933"/>
              </a:spcBef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conjoint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usually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located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the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outer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6161" indent="-212776">
              <a:spcBef>
                <a:spcPts val="780"/>
              </a:spcBef>
              <a:buSzPct val="62500"/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IN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 are</a:t>
            </a:r>
            <a:r>
              <a:rPr lang="en-IN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situated</a:t>
            </a:r>
            <a:r>
              <a:rPr lang="en-IN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the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radius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IN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bundles:</a:t>
            </a:r>
          </a:p>
          <a:p>
            <a:pPr marL="436161" indent="-212776">
              <a:spcBef>
                <a:spcPts val="780"/>
              </a:spcBef>
              <a:buSzPct val="62500"/>
              <a:buFont typeface="Symbol"/>
              <a:buChar char=""/>
              <a:tabLst>
                <a:tab pos="436161" algn="l"/>
                <a:tab pos="436750" algn="l"/>
              </a:tabLs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Conjoint type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bundles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present in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lang="en-US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leaves.</a:t>
            </a: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04214610-19C4-2BB4-7B16-F82FCCF890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279378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E1B6E3-861C-EC1B-EB9B-77845CAAE294}"/>
              </a:ext>
            </a:extLst>
          </p:cNvPr>
          <p:cNvSpPr/>
          <p:nvPr/>
        </p:nvSpPr>
        <p:spPr>
          <a:xfrm>
            <a:off x="4737226" y="3227043"/>
            <a:ext cx="2404811" cy="33950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671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0"/>
          <a:stretch/>
        </p:blipFill>
        <p:spPr>
          <a:xfrm>
            <a:off x="5054019" y="3311822"/>
            <a:ext cx="1771225" cy="322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5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02D98827-C849-07E1-84BA-E7193E75AD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85461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34">
            <a:extLst>
              <a:ext uri="{FF2B5EF4-FFF2-40B4-BE49-F238E27FC236}">
                <a16:creationId xmlns:a16="http://schemas.microsoft.com/office/drawing/2014/main" id="{66BF4B76-66CA-1B04-22FC-2E7AA9EA3986}"/>
              </a:ext>
            </a:extLst>
          </p:cNvPr>
          <p:cNvSpPr/>
          <p:nvPr/>
        </p:nvSpPr>
        <p:spPr>
          <a:xfrm>
            <a:off x="4020208" y="188207"/>
            <a:ext cx="3784040" cy="53497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4BE6B01-0CF3-5AA9-7142-D76D04A26B75}"/>
              </a:ext>
            </a:extLst>
          </p:cNvPr>
          <p:cNvSpPr txBox="1"/>
          <p:nvPr/>
        </p:nvSpPr>
        <p:spPr>
          <a:xfrm>
            <a:off x="4090938" y="197048"/>
            <a:ext cx="3571851" cy="526211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11199" algn="ctr">
              <a:spcBef>
                <a:spcPts val="956"/>
              </a:spcBef>
              <a:tabLst>
                <a:tab pos="224564" algn="l"/>
              </a:tabLst>
            </a:pPr>
            <a:r>
              <a:rPr lang="en-US" sz="3342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Class Assignment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47235-B3C0-DCB2-FDD1-56BCF2425744}"/>
              </a:ext>
            </a:extLst>
          </p:cNvPr>
          <p:cNvSpPr txBox="1"/>
          <p:nvPr/>
        </p:nvSpPr>
        <p:spPr>
          <a:xfrm>
            <a:off x="681831" y="1428654"/>
            <a:ext cx="8416837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21.	Vascular bundle without cambium is called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Closed vascular bundle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Open vascular bundle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Radial vascular bundle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Conjoint vascular bundle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86E9F-2EC8-5555-897F-11CBFF86DF6E}"/>
              </a:ext>
            </a:extLst>
          </p:cNvPr>
          <p:cNvSpPr txBox="1"/>
          <p:nvPr/>
        </p:nvSpPr>
        <p:spPr>
          <a:xfrm>
            <a:off x="834231" y="3497078"/>
            <a:ext cx="8416837" cy="221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	Trichomes help in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Formation of epidermis</a:t>
            </a: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Process of gaseous exchange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preventing water loss due to transpiration 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Origin of lateral branches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52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9ACB706-86E0-DD56-5AAF-C64D201FCC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263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2F6094-2EC4-7684-FD2E-2BCBD5B1C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63" y="40776"/>
            <a:ext cx="171474" cy="34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876" tIns="42438" rIns="84876" bIns="42438" numCol="1" anchor="ctr" anchorCtr="0" compatLnSpc="1">
            <a:prstTxWarp prst="textNoShape">
              <a:avLst/>
            </a:prstTxWarp>
            <a:spAutoFit/>
          </a:bodyPr>
          <a:lstStyle/>
          <a:p>
            <a:pPr defTabSz="848746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671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B78AC9-940A-D5E4-0283-34326CD3C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237" y="683042"/>
            <a:ext cx="8078593" cy="128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876" tIns="42438" rIns="84876" bIns="42438" numCol="1" anchor="ctr" anchorCtr="0" compatLnSpc="1">
            <a:prstTxWarp prst="textNoShape">
              <a:avLst/>
            </a:prstTxWarp>
            <a:spAutoFit/>
          </a:bodyPr>
          <a:lstStyle/>
          <a:p>
            <a:pPr defTabSz="84874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59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23.	A typical dicot stoma is shown in the diagram with 	labelling A-D. Which labelling is not correctly 	matched with its feature/function?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917969-C526-A397-6FA4-61B55842860A}"/>
              </a:ext>
            </a:extLst>
          </p:cNvPr>
          <p:cNvSpPr/>
          <p:nvPr/>
        </p:nvSpPr>
        <p:spPr>
          <a:xfrm>
            <a:off x="3452463" y="1968691"/>
            <a:ext cx="2590800" cy="18835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4876" tIns="42438" rIns="84876" bIns="424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1671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C315C42-9085-5F75-1AF0-AC08A7FED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63" y="1968691"/>
            <a:ext cx="2487168" cy="188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AE85DF-51D6-7853-F3F9-E0B81749963F}"/>
              </a:ext>
            </a:extLst>
          </p:cNvPr>
          <p:cNvSpPr txBox="1"/>
          <p:nvPr/>
        </p:nvSpPr>
        <p:spPr>
          <a:xfrm>
            <a:off x="758031" y="3890962"/>
            <a:ext cx="8158834" cy="2054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  <a:spcAft>
                <a:spcPts val="743"/>
              </a:spcAft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B – These are specialized epidermal cells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  <a:spcAft>
                <a:spcPts val="743"/>
              </a:spcAft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 – Parenchymatous cell with abundant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cytopiasm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  <a:spcAft>
                <a:spcPts val="743"/>
              </a:spcAft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 – Opening and closing is related with K</a:t>
            </a:r>
            <a:r>
              <a:rPr lang="en-US" sz="2599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ABA.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  <a:spcAft>
                <a:spcPts val="743"/>
              </a:spcAft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 – Inner wall is thicker than outer wall</a:t>
            </a:r>
            <a:endParaRPr lang="en-IN" sz="259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0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3335FE0-77AC-822B-7CE2-9614060003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9049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40392-42FE-C30B-CF1E-9ED7BC0EFF94}"/>
              </a:ext>
            </a:extLst>
          </p:cNvPr>
          <p:cNvSpPr txBox="1"/>
          <p:nvPr/>
        </p:nvSpPr>
        <p:spPr>
          <a:xfrm>
            <a:off x="699509" y="690562"/>
            <a:ext cx="8740555" cy="221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24.	Select the mismatched pair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Root hair – Unicellular       </a:t>
            </a:r>
          </a:p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Stem hair – Multicellular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Trichomes – Cause water loss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Guard cells – Regulate opening and closing of stomata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3084AA-7680-36AB-355D-C9178269B3FE}"/>
              </a:ext>
            </a:extLst>
          </p:cNvPr>
          <p:cNvSpPr txBox="1"/>
          <p:nvPr/>
        </p:nvSpPr>
        <p:spPr>
          <a:xfrm>
            <a:off x="910431" y="3357562"/>
            <a:ext cx="7638810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9093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25.	In grasses, shape of guard cells in stomata is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79093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Dumb-bell shaped		2. Bean shaped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579093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Spindle Shaped		4. Pyriform shaped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43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76" b="53846"/>
          <a:stretch/>
        </p:blipFill>
        <p:spPr>
          <a:xfrm>
            <a:off x="3010442" y="1757362"/>
            <a:ext cx="5638800" cy="4814705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4595423-1DED-F14A-286C-AF5D5BD5A0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145" y="322928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object 34">
            <a:extLst>
              <a:ext uri="{FF2B5EF4-FFF2-40B4-BE49-F238E27FC236}">
                <a16:creationId xmlns:a16="http://schemas.microsoft.com/office/drawing/2014/main" id="{98C012AE-9E1B-EBF3-EBB8-6EC4F7483B58}"/>
              </a:ext>
            </a:extLst>
          </p:cNvPr>
          <p:cNvSpPr/>
          <p:nvPr/>
        </p:nvSpPr>
        <p:spPr>
          <a:xfrm>
            <a:off x="1342199" y="256395"/>
            <a:ext cx="7603445" cy="81181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B8E9B-1974-4A78-F7E4-47F2BB7314E5}"/>
              </a:ext>
            </a:extLst>
          </p:cNvPr>
          <p:cNvSpPr txBox="1"/>
          <p:nvPr/>
        </p:nvSpPr>
        <p:spPr>
          <a:xfrm>
            <a:off x="605631" y="1102739"/>
            <a:ext cx="2404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99">
              <a:spcBef>
                <a:spcPts val="956"/>
              </a:spcBef>
              <a:tabLst>
                <a:tab pos="224564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DICOT ROOT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1625118" y="265237"/>
            <a:ext cx="7179067" cy="811866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11199" algn="ctr">
              <a:spcBef>
                <a:spcPts val="956"/>
              </a:spcBef>
              <a:tabLst>
                <a:tab pos="224564" algn="l"/>
              </a:tabLst>
            </a:pPr>
            <a:r>
              <a:rPr lang="en-US" sz="2599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ANATOMY OF DICOT AND MONOCOT PLANTS</a:t>
            </a:r>
          </a:p>
        </p:txBody>
      </p:sp>
    </p:spTree>
    <p:extLst>
      <p:ext uri="{BB962C8B-B14F-4D97-AF65-F5344CB8AC3E}">
        <p14:creationId xmlns:p14="http://schemas.microsoft.com/office/powerpoint/2010/main" val="69355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1" y="228279"/>
            <a:ext cx="10134600" cy="5214994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223975" indent="-212776">
              <a:spcBef>
                <a:spcPts val="956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Outermost layer is </a:t>
            </a:r>
            <a:r>
              <a:rPr lang="en-US" sz="2800" b="1" spc="-5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Epiblema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(Epidermis)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cells</a:t>
            </a:r>
            <a:r>
              <a:rPr lang="en-US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sz="2800" spc="-14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Epiblema</a:t>
            </a:r>
            <a:r>
              <a:rPr lang="en-US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protrude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unicellular</a:t>
            </a:r>
            <a:r>
              <a:rPr lang="en-US" sz="2800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root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hairs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cortex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several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thin-walled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 cells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intercellular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spaces.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993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innermost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cortex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endodermis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Endodermis</a:t>
            </a:r>
            <a:r>
              <a:rPr lang="en-US" sz="2800" b="1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comprises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barrel-shaped</a:t>
            </a:r>
            <a:r>
              <a:rPr lang="en-US" sz="2800" spc="14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without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intercellular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11199" indent="-212776">
              <a:lnSpc>
                <a:spcPct val="143300"/>
              </a:lnSpc>
              <a:spcBef>
                <a:spcPts val="93"/>
              </a:spcBef>
              <a:buFont typeface="Symbol"/>
              <a:buChar char=""/>
              <a:tabLst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28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tangential</a:t>
            </a:r>
            <a:r>
              <a:rPr sz="2800" spc="29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sz="2800" spc="29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sz="2800" spc="29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radial</a:t>
            </a:r>
            <a:r>
              <a:rPr sz="2800" spc="28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walls</a:t>
            </a:r>
            <a:r>
              <a:rPr sz="2800" spc="28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28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endodermal</a:t>
            </a:r>
            <a:r>
              <a:rPr sz="2800" spc="29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27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sz="2800" spc="29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30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deposition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</a:t>
            </a:r>
            <a:r>
              <a:rPr sz="2800" spc="-40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impermeable,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waxy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material-</a:t>
            </a:r>
            <a:r>
              <a:rPr sz="2800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suberin</a:t>
            </a:r>
            <a:r>
              <a:rPr sz="2800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form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casparian</a:t>
            </a:r>
            <a:r>
              <a:rPr sz="2800" b="1" i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strips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431" y="4876168"/>
            <a:ext cx="4306956" cy="1905000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C5ABCE2D-389B-7CCF-7D56-9367EF5CD6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19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431" y="1071562"/>
            <a:ext cx="10053516" cy="4351168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223975" marR="4715" indent="-212776">
              <a:lnSpc>
                <a:spcPct val="144000"/>
              </a:lnSpc>
              <a:spcBef>
                <a:spcPts val="121"/>
              </a:spcBef>
              <a:buFont typeface="Symbol"/>
              <a:buChar char=""/>
              <a:tabLst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sz="2800" spc="3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endodermis</a:t>
            </a:r>
            <a:r>
              <a:rPr sz="2800" spc="3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lies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3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</a:t>
            </a:r>
            <a:r>
              <a:rPr sz="2800" spc="3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layers</a:t>
            </a:r>
            <a:r>
              <a:rPr sz="2800" spc="3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</a:t>
            </a:r>
            <a:r>
              <a:rPr sz="2800" spc="29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walled</a:t>
            </a:r>
            <a:r>
              <a:rPr sz="2800" spc="30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</a:t>
            </a:r>
            <a:r>
              <a:rPr sz="2800" spc="30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30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referred</a:t>
            </a:r>
            <a:r>
              <a:rPr sz="2800" spc="29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800" spc="30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sz="2800" spc="-40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pericycle</a:t>
            </a:r>
            <a:endParaRPr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989"/>
              </a:spcBef>
              <a:buFont typeface="Symbol"/>
              <a:buChar char=""/>
              <a:tabLst>
                <a:tab pos="224564" algn="l"/>
              </a:tabLst>
            </a:pP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Stele</a:t>
            </a:r>
            <a:r>
              <a:rPr sz="2800" b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8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tissues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inner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endodermis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Pith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</a:t>
            </a:r>
            <a:r>
              <a:rPr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sz="2800" spc="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inconspicuous</a:t>
            </a:r>
            <a:r>
              <a:rPr lang="en-IN" sz="2800" spc="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993"/>
              </a:spcBef>
              <a:buFont typeface="Symbol"/>
              <a:buChar char=""/>
              <a:tabLst>
                <a:tab pos="224564" algn="l"/>
              </a:tabLst>
            </a:pP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Conjunctive</a:t>
            </a:r>
            <a:r>
              <a:rPr sz="2800" b="1" spc="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 cells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sz="2800" spc="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usually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2-4</a:t>
            </a:r>
            <a:r>
              <a:rPr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sz="2800" b="1" i="1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b="1" i="1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sz="2800" b="1" i="1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patches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dicotyledonous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(dicot)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root.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90B1415F-6E6E-82C1-109C-57626E7D36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874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29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1" y="12783"/>
            <a:ext cx="9829800" cy="4929651"/>
          </a:xfrm>
          <a:prstGeom prst="rect">
            <a:avLst/>
          </a:prstGeom>
        </p:spPr>
        <p:txBody>
          <a:bodyPr vert="horz" wrap="square" lIns="0" tIns="151479" rIns="0" bIns="0" rtlCol="0">
            <a:spAutoFit/>
          </a:bodyPr>
          <a:lstStyle/>
          <a:p>
            <a:pPr marL="11788">
              <a:spcBef>
                <a:spcPts val="1193"/>
              </a:spcBef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Monocot Root</a:t>
            </a:r>
            <a:endParaRPr lang="en-GB" sz="2800" spc="5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0068" indent="-318280">
              <a:spcBef>
                <a:spcPts val="1193"/>
              </a:spcBef>
              <a:buFont typeface="Arial" panose="020B0604020202020204" pitchFamily="34" charset="0"/>
              <a:buChar char="•"/>
            </a:pPr>
            <a:r>
              <a:rPr lang="en-GB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anatomy of the monocot root is similar to the dicot root in many respects. It has epidermis, cortex, endodermis, </a:t>
            </a:r>
            <a:r>
              <a:rPr lang="en-GB" sz="2800" spc="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pericycle</a:t>
            </a:r>
            <a:r>
              <a:rPr lang="en-GB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vascular bundles and pith.</a:t>
            </a:r>
            <a:endParaRPr lang="en-IN" sz="2800" spc="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0068" indent="-318280">
              <a:spcBef>
                <a:spcPts val="1193"/>
              </a:spcBef>
              <a:buFont typeface="Arial" panose="020B0604020202020204" pitchFamily="34" charset="0"/>
              <a:buChar char="•"/>
            </a:pPr>
            <a:r>
              <a:rPr sz="2800" i="1" spc="-5" dirty="0" err="1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Polyarch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condition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 More than six vascular bundles)</a:t>
            </a:r>
          </a:p>
          <a:p>
            <a:pPr marL="330068" indent="-318280">
              <a:spcBef>
                <a:spcPts val="1193"/>
              </a:spcBef>
              <a:buFont typeface="Arial" panose="020B0604020202020204" pitchFamily="34" charset="0"/>
              <a:buChar char="•"/>
            </a:pPr>
            <a:r>
              <a:rPr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Pith</a:t>
            </a:r>
            <a:r>
              <a:rPr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</a:t>
            </a:r>
            <a:r>
              <a:rPr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large</a:t>
            </a:r>
            <a:r>
              <a:rPr sz="2800" i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i="1" spc="-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developed.</a:t>
            </a:r>
            <a:endParaRPr lang="en-IN" sz="2800" i="1" spc="-5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0068" indent="-318280">
              <a:spcBef>
                <a:spcPts val="1193"/>
              </a:spcBef>
              <a:buFont typeface="Arial" panose="020B0604020202020204" pitchFamily="34" charset="0"/>
              <a:buChar char="•"/>
            </a:pP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en-US" sz="2800" i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</a:t>
            </a:r>
            <a:r>
              <a:rPr lang="en-US" sz="2800" i="1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en-US" sz="2800" i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n-US" sz="2800" i="1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growth.</a:t>
            </a:r>
            <a:endParaRPr lang="en-US" sz="2800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99">
              <a:spcBef>
                <a:spcPts val="1114"/>
              </a:spcBef>
              <a:tabLst>
                <a:tab pos="224564" algn="l"/>
              </a:tabLst>
            </a:pPr>
            <a:endParaRPr sz="2800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99" marR="4715">
              <a:lnSpc>
                <a:spcPct val="144000"/>
              </a:lnSpc>
              <a:spcBef>
                <a:spcPts val="125"/>
              </a:spcBef>
              <a:tabLst>
                <a:tab pos="224564" algn="l"/>
              </a:tabLst>
            </a:pP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51067" r="15745" b="3045"/>
          <a:stretch/>
        </p:blipFill>
        <p:spPr>
          <a:xfrm>
            <a:off x="7453831" y="3359339"/>
            <a:ext cx="3607984" cy="3166190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C1F1ED69-4DA8-E63B-B2AA-E11EB11606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631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F1482C-460A-74A8-D240-BA35BF0C3D00}"/>
              </a:ext>
            </a:extLst>
          </p:cNvPr>
          <p:cNvSpPr txBox="1"/>
          <p:nvPr/>
        </p:nvSpPr>
        <p:spPr>
          <a:xfrm>
            <a:off x="529431" y="157162"/>
            <a:ext cx="3112108" cy="663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88" algn="just">
              <a:spcBef>
                <a:spcPts val="1156"/>
              </a:spcBef>
            </a:pPr>
            <a:r>
              <a:rPr lang="en-IN" sz="3713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DICOT</a:t>
            </a:r>
            <a:r>
              <a:rPr lang="en-IN" sz="3713" b="1" spc="-37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3713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</a:t>
            </a:r>
            <a:endParaRPr lang="en-IN" sz="3713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31" y="1147762"/>
            <a:ext cx="7772400" cy="5216970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98A3F953-77B9-810D-4C36-D97B34E9E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20157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77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2790" y="319939"/>
            <a:ext cx="10515600" cy="584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Outermost protective layer.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Covered with a thin layer of cuticle, it may bear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trichomes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few stomata.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CORTEX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Multiple layers of the cells arranged in between epidermis and pericycle.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It consists of 3 sub-zones:</a:t>
            </a:r>
          </a:p>
          <a:p>
            <a:pPr marL="1273119" lvl="2" indent="-42437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Hypodermis</a:t>
            </a:r>
          </a:p>
          <a:p>
            <a:pPr marL="1273119" lvl="2" indent="-42437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Cortical layers</a:t>
            </a:r>
          </a:p>
          <a:p>
            <a:pPr marL="1273119" lvl="2" indent="-42437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Endodermis</a:t>
            </a: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99220730-01E6-E440-2908-92053FE315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153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E10D56-5338-A73D-A883-3962C09059D1}"/>
              </a:ext>
            </a:extLst>
          </p:cNvPr>
          <p:cNvSpPr txBox="1"/>
          <p:nvPr/>
        </p:nvSpPr>
        <p:spPr>
          <a:xfrm>
            <a:off x="362537" y="766762"/>
            <a:ext cx="9677400" cy="4549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4373" indent="-4243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Hypodermis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Outer zone just below epidermis. Consists of a few layers of 	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collenchyma.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Provides mechanical strength to young stem.</a:t>
            </a:r>
          </a:p>
          <a:p>
            <a:pPr marL="424373" indent="-4243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Cortical layers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Below hypodermis. Consist of rounded thin walled parenchyma cells with conspicuous intercellular spaces.</a:t>
            </a:r>
          </a:p>
          <a:p>
            <a:pPr marL="424373" indent="-4243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Endodermis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Innermost layer. Cells are rich in starch grains. So it is also called starch sheath.</a:t>
            </a:r>
          </a:p>
        </p:txBody>
      </p:sp>
      <p:pic>
        <p:nvPicPr>
          <p:cNvPr id="6" name="Picture 5" descr="A green and yellow sign&#10;&#10;Description automatically generated">
            <a:extLst>
              <a:ext uri="{FF2B5EF4-FFF2-40B4-BE49-F238E27FC236}">
                <a16:creationId xmlns:a16="http://schemas.microsoft.com/office/drawing/2014/main" id="{430FF9F6-E9CE-9486-2418-90CA62AD6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756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0831" y="309562"/>
            <a:ext cx="10134600" cy="627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STELE:	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Consists of the following parts: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Pericycle: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Present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the inner side of the endodermis and above phloem as semi-lunar patches of sclerenchyma.</a:t>
            </a:r>
          </a:p>
          <a:p>
            <a:pPr marL="265233" indent="-265233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Medullary rays: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 layers of radially placed parenchyma cells between vascular bundles.</a:t>
            </a:r>
          </a:p>
          <a:p>
            <a:pPr marL="265233" indent="-26523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 bundles: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number. Conjoint &amp; open. Their ring arrangement is a characteristic of dicot stem.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Protoxylem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endarch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5233" indent="-265233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Pith: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part. Many round,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cells with large intercellular spaces.</a:t>
            </a: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8D23C9B-E838-B79B-484A-948C3D3DA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99886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76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431" y="309562"/>
            <a:ext cx="3277144" cy="590367"/>
          </a:xfrm>
          <a:prstGeom prst="rect">
            <a:avLst/>
          </a:prstGeom>
        </p:spPr>
        <p:txBody>
          <a:bodyPr vert="horz" wrap="square" lIns="0" tIns="132029" rIns="0" bIns="0" rtlCol="0">
            <a:spAutoFit/>
          </a:bodyPr>
          <a:lstStyle/>
          <a:p>
            <a:pPr marL="11788">
              <a:spcBef>
                <a:spcPts val="1040"/>
              </a:spcBef>
            </a:pPr>
            <a:r>
              <a:rPr lang="en-GB" sz="297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MONOCOT</a:t>
            </a:r>
            <a:r>
              <a:rPr lang="en-GB" sz="2970" b="1" spc="-42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7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</a:t>
            </a:r>
            <a:endParaRPr lang="en-GB" sz="297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43" y="1985962"/>
            <a:ext cx="10592670" cy="4038600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073A19B4-99F1-805E-8428-08B5101815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095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3758" y="233362"/>
            <a:ext cx="9601200" cy="6327322"/>
          </a:xfrm>
          <a:prstGeom prst="rect">
            <a:avLst/>
          </a:prstGeom>
        </p:spPr>
        <p:txBody>
          <a:bodyPr vert="horz" wrap="square" lIns="0" tIns="132029" rIns="0" bIns="0" rtlCol="0">
            <a:spAutoFit/>
          </a:bodyPr>
          <a:lstStyle/>
          <a:p>
            <a:pPr marL="223975" indent="-212776">
              <a:spcBef>
                <a:spcPts val="947"/>
              </a:spcBef>
              <a:buChar char="•"/>
              <a:tabLst>
                <a:tab pos="223975" algn="l"/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sclerenchymatous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hypodermis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present.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979"/>
              </a:spcBef>
              <a:buChar char="•"/>
              <a:tabLst>
                <a:tab pos="223975" algn="l"/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scattered</a:t>
            </a:r>
            <a:r>
              <a:rPr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vascular</a:t>
            </a:r>
            <a:r>
              <a:rPr sz="2800" spc="-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2800" spc="-5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Sclerenchymatous</a:t>
            </a:r>
            <a:r>
              <a:rPr sz="2800" spc="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sheath,</a:t>
            </a:r>
            <a:r>
              <a:rPr sz="2800" spc="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conspicuous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parenchymatous</a:t>
            </a:r>
            <a:r>
              <a:rPr sz="2800" spc="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</a:t>
            </a:r>
            <a:r>
              <a:rPr sz="2800" spc="-44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tissue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the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characteristic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feature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monocot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stem.</a:t>
            </a:r>
            <a:endParaRPr lang="en-US" sz="2800" spc="-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99">
              <a:spcBef>
                <a:spcPts val="979"/>
              </a:spcBef>
              <a:tabLst>
                <a:tab pos="223975" algn="l"/>
                <a:tab pos="224564" algn="l"/>
              </a:tabLst>
            </a:pPr>
            <a:endParaRPr lang="en-GB" sz="2800" spc="-9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4715" indent="-212776">
              <a:lnSpc>
                <a:spcPts val="3212"/>
              </a:lnSpc>
              <a:spcBef>
                <a:spcPts val="79"/>
              </a:spcBef>
              <a:buChar char="•"/>
              <a:tabLst>
                <a:tab pos="223975" algn="l"/>
                <a:tab pos="224564" algn="l"/>
              </a:tabLst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Peripheral</a:t>
            </a:r>
            <a:r>
              <a:rPr lang="en-IN" sz="2800" spc="15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IN" sz="2800" spc="1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IN" sz="2800" spc="16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IN" sz="2800" spc="17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smaller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44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centrally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located</a:t>
            </a:r>
            <a:r>
              <a:rPr lang="en-GB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ones</a:t>
            </a:r>
          </a:p>
          <a:p>
            <a:pPr marL="11199" marR="4715">
              <a:lnSpc>
                <a:spcPts val="3212"/>
              </a:lnSpc>
              <a:spcBef>
                <a:spcPts val="79"/>
              </a:spcBef>
              <a:tabLst>
                <a:tab pos="223975" algn="l"/>
                <a:tab pos="224564" algn="l"/>
              </a:tabLst>
            </a:pP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4715" indent="-212776">
              <a:lnSpc>
                <a:spcPts val="3212"/>
              </a:lnSpc>
              <a:spcBef>
                <a:spcPts val="79"/>
              </a:spcBef>
              <a:buChar char="•"/>
              <a:tabLst>
                <a:tab pos="223975" algn="l"/>
                <a:tab pos="224564" algn="l"/>
              </a:tabLst>
            </a:pP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GB" sz="2800" spc="18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GB" sz="2800" spc="1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GB" sz="2800" spc="1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conjoint</a:t>
            </a:r>
            <a:r>
              <a:rPr lang="en-GB" sz="2800" spc="18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GB" sz="2800" spc="18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closed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199" marR="4715">
              <a:lnSpc>
                <a:spcPts val="3212"/>
              </a:lnSpc>
              <a:spcBef>
                <a:spcPts val="79"/>
              </a:spcBef>
              <a:tabLst>
                <a:tab pos="223975" algn="l"/>
                <a:tab pos="224564" algn="l"/>
              </a:tabLst>
            </a:pPr>
            <a:endParaRPr lang="en-GB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4715" indent="-212776">
              <a:lnSpc>
                <a:spcPts val="3212"/>
              </a:lnSpc>
              <a:spcBef>
                <a:spcPts val="79"/>
              </a:spcBef>
              <a:buChar char="•"/>
              <a:tabLst>
                <a:tab pos="223975" algn="l"/>
                <a:tab pos="224564" algn="l"/>
              </a:tabLs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phloem</a:t>
            </a:r>
            <a:r>
              <a:rPr lang="en-GB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</a:t>
            </a:r>
            <a:r>
              <a:rPr lang="en-GB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absent</a:t>
            </a:r>
            <a:r>
              <a:rPr lang="en-GB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monocot</a:t>
            </a:r>
            <a:r>
              <a:rPr lang="en-GB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stem.</a:t>
            </a:r>
          </a:p>
          <a:p>
            <a:pPr marL="11199" marR="4715">
              <a:lnSpc>
                <a:spcPts val="3212"/>
              </a:lnSpc>
              <a:spcBef>
                <a:spcPts val="79"/>
              </a:spcBef>
              <a:tabLst>
                <a:tab pos="223975" algn="l"/>
                <a:tab pos="224564" algn="l"/>
              </a:tabLst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4715" indent="-212776">
              <a:lnSpc>
                <a:spcPts val="3212"/>
              </a:lnSpc>
              <a:spcBef>
                <a:spcPts val="79"/>
              </a:spcBef>
              <a:buChar char="•"/>
              <a:tabLst>
                <a:tab pos="223975" algn="l"/>
                <a:tab pos="224564" algn="l"/>
              </a:tabLs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</a:t>
            </a:r>
            <a:r>
              <a:rPr lang="en-GB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containing</a:t>
            </a:r>
            <a:r>
              <a:rPr lang="en-GB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cavities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present</a:t>
            </a:r>
            <a:r>
              <a:rPr lang="en-GB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within</a:t>
            </a:r>
            <a:r>
              <a:rPr lang="en-GB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GB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GB"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bundles.</a:t>
            </a: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399ACE1-1B92-CF5A-B20A-8B7346DD1B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314129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060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825" y="163068"/>
            <a:ext cx="4385243" cy="524372"/>
          </a:xfrm>
          <a:prstGeom prst="rect">
            <a:avLst/>
          </a:prstGeom>
        </p:spPr>
        <p:txBody>
          <a:bodyPr vert="horz" wrap="square" lIns="0" tIns="123188" rIns="0" bIns="0" rtlCol="0">
            <a:spAutoFit/>
          </a:bodyPr>
          <a:lstStyle/>
          <a:p>
            <a:pPr marL="11788">
              <a:spcBef>
                <a:spcPts val="882"/>
              </a:spcBef>
            </a:pPr>
            <a:r>
              <a:rPr lang="en-GB" sz="2599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DORSIVENTRAL (DICOT)</a:t>
            </a:r>
            <a:r>
              <a:rPr lang="en-GB" sz="2599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LEAF</a:t>
            </a:r>
            <a:endParaRPr lang="en-GB" sz="2599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1EF89BF-0558-3CDD-1743-DEFFDFCFB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331223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9C5ACC-46C1-273A-D955-5A8A7FFD6AE2}"/>
              </a:ext>
            </a:extLst>
          </p:cNvPr>
          <p:cNvSpPr/>
          <p:nvPr/>
        </p:nvSpPr>
        <p:spPr>
          <a:xfrm>
            <a:off x="2176459" y="1229434"/>
            <a:ext cx="6818556" cy="50284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671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282031" y="1300162"/>
            <a:ext cx="6539721" cy="4950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5631" y="534382"/>
            <a:ext cx="9601200" cy="6266522"/>
          </a:xfrm>
          <a:prstGeom prst="rect">
            <a:avLst/>
          </a:prstGeom>
        </p:spPr>
        <p:txBody>
          <a:bodyPr vert="horz" wrap="square" lIns="0" tIns="123188" rIns="0" bIns="0" rtlCol="0">
            <a:spAutoFit/>
          </a:bodyPr>
          <a:lstStyle/>
          <a:p>
            <a:pPr marL="223975" indent="-212776">
              <a:spcBef>
                <a:spcPts val="95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epidermis: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Upper</a:t>
            </a:r>
            <a:r>
              <a:rPr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Abaxial</a:t>
            </a:r>
            <a:r>
              <a:rPr sz="2800" spc="-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epidermis: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96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conspicuous cuticle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present.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marR="381936" indent="-212776">
              <a:lnSpc>
                <a:spcPct val="143800"/>
              </a:lnSpc>
              <a:spcBef>
                <a:spcPts val="102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Abaxial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</a:t>
            </a:r>
            <a:r>
              <a:rPr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generally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bears</a:t>
            </a:r>
            <a:r>
              <a:rPr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stomata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adaxial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epidermis.</a:t>
            </a:r>
            <a:r>
              <a:rPr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latter</a:t>
            </a:r>
            <a:r>
              <a:rPr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even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stomata.</a:t>
            </a:r>
            <a:endParaRPr lang="en-US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99" marR="381936">
              <a:lnSpc>
                <a:spcPct val="143800"/>
              </a:lnSpc>
              <a:spcBef>
                <a:spcPts val="102"/>
              </a:spcBef>
              <a:tabLst>
                <a:tab pos="223975" algn="l"/>
                <a:tab pos="224564" algn="l"/>
              </a:tabLst>
            </a:pPr>
            <a:r>
              <a:rPr lang="en-IN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MESOPHYLL:</a:t>
            </a:r>
            <a:endParaRPr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tissue between the upper and the lower epidermis.</a:t>
            </a: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made up of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contains chloroplasts</a:t>
            </a: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of 2 types:</a:t>
            </a:r>
          </a:p>
          <a:p>
            <a:pPr marL="1072721" lvl="2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Palisade parenchyma</a:t>
            </a:r>
          </a:p>
          <a:p>
            <a:pPr marL="1072721" lvl="2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Spongy parenchyma</a:t>
            </a: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86D62A5F-CF0C-3FB8-8485-E75ECAA121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334" y="365523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8EC41C94-E222-1AA1-F624-C994DA64B99E}"/>
              </a:ext>
            </a:extLst>
          </p:cNvPr>
          <p:cNvSpPr txBox="1"/>
          <p:nvPr/>
        </p:nvSpPr>
        <p:spPr>
          <a:xfrm>
            <a:off x="605631" y="87884"/>
            <a:ext cx="1905000" cy="555278"/>
          </a:xfrm>
          <a:prstGeom prst="rect">
            <a:avLst/>
          </a:prstGeom>
        </p:spPr>
        <p:txBody>
          <a:bodyPr vert="horz" wrap="square" lIns="0" tIns="123188" rIns="0" bIns="0" rtlCol="0">
            <a:spAutoFit/>
          </a:bodyPr>
          <a:lstStyle/>
          <a:p>
            <a:pPr marL="11788">
              <a:spcBef>
                <a:spcPts val="882"/>
              </a:spcBef>
            </a:pP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EPIDERMIS:</a:t>
            </a:r>
            <a:endParaRPr lang="en-GB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8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269C4C-E63F-8754-CF60-C5DA51EDD86F}"/>
              </a:ext>
            </a:extLst>
          </p:cNvPr>
          <p:cNvSpPr txBox="1"/>
          <p:nvPr/>
        </p:nvSpPr>
        <p:spPr>
          <a:xfrm>
            <a:off x="300831" y="1757362"/>
            <a:ext cx="10267450" cy="462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3975" marR="4715" indent="-212776">
              <a:lnSpc>
                <a:spcPct val="143100"/>
              </a:lnSpc>
              <a:spcBef>
                <a:spcPts val="125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Spongy</a:t>
            </a:r>
            <a:r>
              <a:rPr lang="en-US" sz="2800" b="1" spc="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parenchyma:</a:t>
            </a:r>
            <a:r>
              <a:rPr lang="en-US" sz="2800" b="1" spc="32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Mesophyll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oval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round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loosely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arranged</a:t>
            </a:r>
            <a:r>
              <a:rPr lang="en-US"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situated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below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palisade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extends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epidermis.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numerous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cavities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 bundles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seen in the veins and midrib.</a:t>
            </a:r>
          </a:p>
          <a:p>
            <a:pPr marL="223975" indent="-212776">
              <a:spcBef>
                <a:spcPts val="891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veins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vary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thickness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reticulate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venation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dicot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3975" indent="-212776">
              <a:spcBef>
                <a:spcPts val="882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surrounded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</a:t>
            </a:r>
            <a:r>
              <a:rPr lang="en-US" sz="2800" spc="2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walled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</a:t>
            </a:r>
            <a:r>
              <a:rPr lang="en-US" sz="2800" spc="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sheath</a:t>
            </a:r>
            <a:r>
              <a:rPr lang="en-US" sz="2800" spc="9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cells.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9D28505F-A37B-2DD1-2A6B-7ED945998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394" y="256394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88150E-F468-77D8-BEC1-478D828B07C4}"/>
              </a:ext>
            </a:extLst>
          </p:cNvPr>
          <p:cNvSpPr txBox="1"/>
          <p:nvPr/>
        </p:nvSpPr>
        <p:spPr>
          <a:xfrm>
            <a:off x="300831" y="256394"/>
            <a:ext cx="9609682" cy="1272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3975" marR="12378" indent="-212776">
              <a:lnSpc>
                <a:spcPct val="143800"/>
              </a:lnSpc>
              <a:spcBef>
                <a:spcPts val="97"/>
              </a:spcBef>
              <a:buFont typeface="Symbol"/>
              <a:buChar char=""/>
              <a:tabLst>
                <a:tab pos="223975" algn="l"/>
                <a:tab pos="224564" algn="l"/>
              </a:tabLst>
            </a:pP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Palisade</a:t>
            </a:r>
            <a:r>
              <a:rPr lang="en-US" sz="2800" b="1" spc="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parenchyma:</a:t>
            </a:r>
            <a:r>
              <a:rPr lang="en-US" sz="2800" b="1" spc="14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Mesophyll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adaxially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placed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elongated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arranged</a:t>
            </a:r>
            <a:r>
              <a:rPr lang="en-US" sz="2800" spc="1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vertically</a:t>
            </a:r>
            <a:r>
              <a:rPr lang="en-US" sz="2800" spc="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800" spc="-35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parallel</a:t>
            </a:r>
            <a:r>
              <a:rPr lang="en-US" sz="2800" spc="-1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other.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6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9" b="5416"/>
          <a:stretch/>
        </p:blipFill>
        <p:spPr>
          <a:xfrm>
            <a:off x="2663031" y="645527"/>
            <a:ext cx="7010400" cy="4079257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780EC4E1-657C-FFCA-B9ED-3B7363379564}"/>
              </a:ext>
            </a:extLst>
          </p:cNvPr>
          <p:cNvSpPr txBox="1">
            <a:spLocks/>
          </p:cNvSpPr>
          <p:nvPr/>
        </p:nvSpPr>
        <p:spPr>
          <a:xfrm>
            <a:off x="529431" y="316789"/>
            <a:ext cx="4937149" cy="411884"/>
          </a:xfrm>
          <a:prstGeom prst="rect">
            <a:avLst/>
          </a:prstGeom>
        </p:spPr>
        <p:txBody>
          <a:bodyPr vert="horz" wrap="square" lIns="0" tIns="11788" rIns="0" bIns="0" rtlCol="0" anchor="t">
            <a:spAutoFit/>
          </a:bodyPr>
          <a:lstStyle>
            <a:lvl1pPr algn="l" defTabSz="504208" rtl="0" eaLnBrk="1" latinLnBrk="0" hangingPunct="1">
              <a:spcBef>
                <a:spcPct val="0"/>
              </a:spcBef>
              <a:buNone/>
              <a:defRPr sz="4632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788">
              <a:spcBef>
                <a:spcPts val="93"/>
              </a:spcBef>
            </a:pPr>
            <a:r>
              <a:rPr lang="en-IN" sz="2599" b="1" spc="-5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ISOBILATERAL (MONOCOT) LEAF</a:t>
            </a:r>
            <a:endParaRPr lang="en-IN" sz="2599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BB89A295-552F-C20A-14B9-3A17563BEB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185013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A37D45F7-5719-FF28-3D04-4BDADD87DF2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0431" y="4556998"/>
            <a:ext cx="8564549" cy="1715250"/>
          </a:xfrm>
          <a:prstGeom prst="rect">
            <a:avLst/>
          </a:prstGeom>
        </p:spPr>
        <p:txBody>
          <a:bodyPr vert="horz" wrap="square" lIns="0" tIns="139102" rIns="0" bIns="0" rtlCol="0">
            <a:spAutoFit/>
          </a:bodyPr>
          <a:lstStyle/>
          <a:p>
            <a:pPr marL="223975" indent="-212776">
              <a:spcBef>
                <a:spcPts val="1095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like that of dicot leaf in many ways.</a:t>
            </a:r>
          </a:p>
          <a:p>
            <a:pPr marL="223975" indent="-212776">
              <a:spcBef>
                <a:spcPts val="1095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shows following differences: </a:t>
            </a:r>
          </a:p>
          <a:p>
            <a:pPr marL="269875" lvl="1" indent="-212725">
              <a:spcBef>
                <a:spcPts val="1095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Stomata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surfaces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epidermis.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38513" y="436622"/>
            <a:ext cx="9815918" cy="4856560"/>
          </a:xfrm>
          <a:prstGeom prst="rect">
            <a:avLst/>
          </a:prstGeom>
        </p:spPr>
        <p:txBody>
          <a:bodyPr vert="horz" wrap="square" lIns="0" tIns="139102" rIns="0" bIns="0" rtlCol="0">
            <a:spAutoFit/>
          </a:bodyPr>
          <a:lstStyle/>
          <a:p>
            <a:pPr marL="633479" lvl="1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Mesophyll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differentiated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palisade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spongy</a:t>
            </a:r>
            <a:r>
              <a:rPr sz="2800" spc="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parenchyma.</a:t>
            </a:r>
          </a:p>
          <a:p>
            <a:pPr marL="633479" marR="8252" lvl="1" indent="-212776">
              <a:lnSpc>
                <a:spcPct val="143900"/>
              </a:lnSpc>
              <a:spcBef>
                <a:spcPts val="111"/>
              </a:spcBef>
              <a:buFont typeface="Symbol"/>
              <a:buChar char=""/>
              <a:tabLst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800" spc="-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grasses,</a:t>
            </a:r>
            <a:r>
              <a:rPr sz="2800" spc="-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certain</a:t>
            </a:r>
            <a:r>
              <a:rPr sz="2800" spc="-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adaxial</a:t>
            </a:r>
            <a:r>
              <a:rPr sz="2800" spc="-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epidermal</a:t>
            </a:r>
            <a:r>
              <a:rPr sz="2800" spc="-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sz="2800" spc="-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along</a:t>
            </a:r>
            <a:r>
              <a:rPr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800" spc="-3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veins</a:t>
            </a:r>
            <a:r>
              <a:rPr sz="2800" spc="-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modify</a:t>
            </a:r>
            <a:r>
              <a:rPr sz="2800" spc="-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themselves</a:t>
            </a:r>
            <a:r>
              <a:rPr sz="2800" spc="-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large,</a:t>
            </a:r>
            <a:r>
              <a:rPr sz="2800" spc="-37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empty, </a:t>
            </a:r>
            <a:r>
              <a:rPr sz="2800" spc="-40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colourless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cells. These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called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Bulliform cells.</a:t>
            </a:r>
          </a:p>
          <a:p>
            <a:pPr marL="633479" lvl="1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Bulliform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helps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minimize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</a:t>
            </a:r>
            <a:r>
              <a:rPr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loss.</a:t>
            </a:r>
            <a:endParaRPr lang="en-US" sz="2800" spc="-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3479" lvl="1" indent="-212776">
              <a:spcBef>
                <a:spcPts val="1002"/>
              </a:spcBef>
              <a:buFont typeface="Symbol"/>
              <a:buChar char=""/>
              <a:tabLst>
                <a:tab pos="224564" algn="l"/>
              </a:tabLst>
            </a:pP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Parallel</a:t>
            </a:r>
            <a:r>
              <a:rPr lang="en-US" sz="2800" spc="-56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venation</a:t>
            </a:r>
            <a:r>
              <a:rPr lang="en-US" sz="2800" spc="-56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reflected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800" spc="-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near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similar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sizes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en-US" sz="2800" spc="-4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bundles</a:t>
            </a:r>
            <a:r>
              <a:rPr lang="en-US" sz="2800" spc="-5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(except</a:t>
            </a:r>
            <a:r>
              <a:rPr lang="en-US" sz="2800" spc="-5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-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en-US" sz="2800" spc="-4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veins) </a:t>
            </a:r>
            <a:r>
              <a:rPr lang="en-US" sz="2800" spc="-40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seen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8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vertical</a:t>
            </a:r>
            <a:r>
              <a:rPr lang="en-US" sz="2800" spc="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lang="en-US" sz="2800" spc="-9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leaves.</a:t>
            </a: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EAB023E-2A92-AB8F-C173-6D26CE2CFD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563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2374"/>
          <a:stretch/>
        </p:blipFill>
        <p:spPr>
          <a:xfrm>
            <a:off x="6549231" y="4881562"/>
            <a:ext cx="4495800" cy="195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A970A756-8789-0597-7589-3A4A76711F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197048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object 34">
            <a:extLst>
              <a:ext uri="{FF2B5EF4-FFF2-40B4-BE49-F238E27FC236}">
                <a16:creationId xmlns:a16="http://schemas.microsoft.com/office/drawing/2014/main" id="{32C05AC2-4FC0-29CC-E9B0-1DE8376F788D}"/>
              </a:ext>
            </a:extLst>
          </p:cNvPr>
          <p:cNvSpPr/>
          <p:nvPr/>
        </p:nvSpPr>
        <p:spPr>
          <a:xfrm>
            <a:off x="4020208" y="188207"/>
            <a:ext cx="3784040" cy="534972"/>
          </a:xfrm>
          <a:custGeom>
            <a:avLst/>
            <a:gdLst/>
            <a:ahLst/>
            <a:cxnLst/>
            <a:rect l="l" t="t" r="r" b="b"/>
            <a:pathLst>
              <a:path w="10326369" h="866775">
                <a:moveTo>
                  <a:pt x="9460109" y="0"/>
                </a:moveTo>
                <a:lnTo>
                  <a:pt x="0" y="0"/>
                </a:lnTo>
                <a:lnTo>
                  <a:pt x="1281" y="47525"/>
                </a:lnTo>
                <a:lnTo>
                  <a:pt x="5082" y="94380"/>
                </a:lnTo>
                <a:lnTo>
                  <a:pt x="11336" y="140500"/>
                </a:lnTo>
                <a:lnTo>
                  <a:pt x="19978" y="185817"/>
                </a:lnTo>
                <a:lnTo>
                  <a:pt x="30940" y="230267"/>
                </a:lnTo>
                <a:lnTo>
                  <a:pt x="44158" y="273782"/>
                </a:lnTo>
                <a:lnTo>
                  <a:pt x="59564" y="316297"/>
                </a:lnTo>
                <a:lnTo>
                  <a:pt x="77094" y="357746"/>
                </a:lnTo>
                <a:lnTo>
                  <a:pt x="96681" y="398062"/>
                </a:lnTo>
                <a:lnTo>
                  <a:pt x="118258" y="437180"/>
                </a:lnTo>
                <a:lnTo>
                  <a:pt x="141760" y="475034"/>
                </a:lnTo>
                <a:lnTo>
                  <a:pt x="167122" y="511558"/>
                </a:lnTo>
                <a:lnTo>
                  <a:pt x="194275" y="546684"/>
                </a:lnTo>
                <a:lnTo>
                  <a:pt x="223156" y="580349"/>
                </a:lnTo>
                <a:lnTo>
                  <a:pt x="253697" y="612485"/>
                </a:lnTo>
                <a:lnTo>
                  <a:pt x="285833" y="643026"/>
                </a:lnTo>
                <a:lnTo>
                  <a:pt x="319498" y="671907"/>
                </a:lnTo>
                <a:lnTo>
                  <a:pt x="354625" y="699061"/>
                </a:lnTo>
                <a:lnTo>
                  <a:pt x="391148" y="724422"/>
                </a:lnTo>
                <a:lnTo>
                  <a:pt x="429002" y="747924"/>
                </a:lnTo>
                <a:lnTo>
                  <a:pt x="468120" y="769501"/>
                </a:lnTo>
                <a:lnTo>
                  <a:pt x="508436" y="789088"/>
                </a:lnTo>
                <a:lnTo>
                  <a:pt x="549885" y="806618"/>
                </a:lnTo>
                <a:lnTo>
                  <a:pt x="592400" y="822024"/>
                </a:lnTo>
                <a:lnTo>
                  <a:pt x="635916" y="835242"/>
                </a:lnTo>
                <a:lnTo>
                  <a:pt x="680365" y="846204"/>
                </a:lnTo>
                <a:lnTo>
                  <a:pt x="725682" y="854846"/>
                </a:lnTo>
                <a:lnTo>
                  <a:pt x="771802" y="861100"/>
                </a:lnTo>
                <a:lnTo>
                  <a:pt x="818657" y="864901"/>
                </a:lnTo>
                <a:lnTo>
                  <a:pt x="866183" y="866183"/>
                </a:lnTo>
                <a:lnTo>
                  <a:pt x="10326292" y="866183"/>
                </a:lnTo>
                <a:lnTo>
                  <a:pt x="10325011" y="818657"/>
                </a:lnTo>
                <a:lnTo>
                  <a:pt x="10321210" y="771802"/>
                </a:lnTo>
                <a:lnTo>
                  <a:pt x="10314955" y="725682"/>
                </a:lnTo>
                <a:lnTo>
                  <a:pt x="10306314" y="680365"/>
                </a:lnTo>
                <a:lnTo>
                  <a:pt x="10295351" y="635916"/>
                </a:lnTo>
                <a:lnTo>
                  <a:pt x="10282133" y="592400"/>
                </a:lnTo>
                <a:lnTo>
                  <a:pt x="10266726" y="549885"/>
                </a:lnTo>
                <a:lnTo>
                  <a:pt x="10249196" y="508436"/>
                </a:lnTo>
                <a:lnTo>
                  <a:pt x="10229609" y="468120"/>
                </a:lnTo>
                <a:lnTo>
                  <a:pt x="10208032" y="429002"/>
                </a:lnTo>
                <a:lnTo>
                  <a:pt x="10184529" y="391148"/>
                </a:lnTo>
                <a:lnTo>
                  <a:pt x="10159167" y="354625"/>
                </a:lnTo>
                <a:lnTo>
                  <a:pt x="10132013" y="319498"/>
                </a:lnTo>
                <a:lnTo>
                  <a:pt x="10103132" y="285833"/>
                </a:lnTo>
                <a:lnTo>
                  <a:pt x="10072591" y="253697"/>
                </a:lnTo>
                <a:lnTo>
                  <a:pt x="10040455" y="223156"/>
                </a:lnTo>
                <a:lnTo>
                  <a:pt x="10006790" y="194275"/>
                </a:lnTo>
                <a:lnTo>
                  <a:pt x="9971663" y="167122"/>
                </a:lnTo>
                <a:lnTo>
                  <a:pt x="9935139" y="141760"/>
                </a:lnTo>
                <a:lnTo>
                  <a:pt x="9897286" y="118258"/>
                </a:lnTo>
                <a:lnTo>
                  <a:pt x="9858167" y="96681"/>
                </a:lnTo>
                <a:lnTo>
                  <a:pt x="9817851" y="77094"/>
                </a:lnTo>
                <a:lnTo>
                  <a:pt x="9776402" y="59564"/>
                </a:lnTo>
                <a:lnTo>
                  <a:pt x="9733888" y="44158"/>
                </a:lnTo>
                <a:lnTo>
                  <a:pt x="9690373" y="30940"/>
                </a:lnTo>
                <a:lnTo>
                  <a:pt x="9645924" y="19978"/>
                </a:lnTo>
                <a:lnTo>
                  <a:pt x="9600607" y="11336"/>
                </a:lnTo>
                <a:lnTo>
                  <a:pt x="9554488" y="5082"/>
                </a:lnTo>
                <a:lnTo>
                  <a:pt x="9507634" y="1281"/>
                </a:lnTo>
                <a:lnTo>
                  <a:pt x="9460109" y="0"/>
                </a:lnTo>
                <a:close/>
              </a:path>
            </a:pathLst>
          </a:custGeom>
          <a:solidFill>
            <a:srgbClr val="03045E"/>
          </a:solidFill>
        </p:spPr>
        <p:txBody>
          <a:bodyPr wrap="square" lIns="0" tIns="0" rIns="0" bIns="0" rtlCol="0"/>
          <a:lstStyle/>
          <a:p>
            <a:endParaRPr sz="1671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196F36EB-BBCD-63FC-6CBA-8C675DA09253}"/>
              </a:ext>
            </a:extLst>
          </p:cNvPr>
          <p:cNvSpPr txBox="1"/>
          <p:nvPr/>
        </p:nvSpPr>
        <p:spPr>
          <a:xfrm>
            <a:off x="4090938" y="197048"/>
            <a:ext cx="3571851" cy="526211"/>
          </a:xfrm>
          <a:prstGeom prst="rect">
            <a:avLst/>
          </a:prstGeom>
        </p:spPr>
        <p:txBody>
          <a:bodyPr vert="horz" wrap="square" lIns="0" tIns="11788" rIns="0" bIns="0" rtlCol="0">
            <a:spAutoFit/>
          </a:bodyPr>
          <a:lstStyle/>
          <a:p>
            <a:pPr marL="11199" algn="ctr">
              <a:spcBef>
                <a:spcPts val="956"/>
              </a:spcBef>
              <a:tabLst>
                <a:tab pos="224564" algn="l"/>
              </a:tabLst>
            </a:pPr>
            <a:r>
              <a:rPr lang="en-US" sz="3342" b="1" spc="-5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Class Assignment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11921-E8E5-D63F-CA56-6ED047390BDB}"/>
              </a:ext>
            </a:extLst>
          </p:cNvPr>
          <p:cNvSpPr txBox="1"/>
          <p:nvPr/>
        </p:nvSpPr>
        <p:spPr>
          <a:xfrm>
            <a:off x="605631" y="1010156"/>
            <a:ext cx="9525000" cy="221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	In root, the tangential as well as radial walls of the barrel-shaped 	endodermal cells have a deposition of water impermeable, waxy 	material suberin in the form of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Cuticle strip			2. Protein strips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Casparian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strips		4.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Sillicious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strips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0BF944-4F13-4BBF-C3A4-AE6F662156A4}"/>
              </a:ext>
            </a:extLst>
          </p:cNvPr>
          <p:cNvSpPr txBox="1"/>
          <p:nvPr/>
        </p:nvSpPr>
        <p:spPr>
          <a:xfrm>
            <a:off x="571181" y="3826835"/>
            <a:ext cx="9559449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	Which type of arrangement of vascular bundles occurs in the 	roots of monocots?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Conjoint open		2. Radial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Conjoint closed		4. Bicollateral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57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DADFD49-4C5C-FFA3-B1B7-9EF5321AD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31" y="213940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1A7256-5832-A146-E134-7F79DD506A55}"/>
              </a:ext>
            </a:extLst>
          </p:cNvPr>
          <p:cNvSpPr txBox="1"/>
          <p:nvPr/>
        </p:nvSpPr>
        <p:spPr>
          <a:xfrm>
            <a:off x="986631" y="382799"/>
            <a:ext cx="7285161" cy="13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28.	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Polyarch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xylem bundles are found in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Monocot root		2. Dicot root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Monocot stem		4. Dicot stem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051B28-16B9-8FA1-4AB1-F928226721F0}"/>
              </a:ext>
            </a:extLst>
          </p:cNvPr>
          <p:cNvSpPr txBox="1"/>
          <p:nvPr/>
        </p:nvSpPr>
        <p:spPr>
          <a:xfrm>
            <a:off x="986631" y="2108485"/>
            <a:ext cx="8839200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29.	Parenchyma cells in between xylem and phloem bundles in 	roots are called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Complimentary tissue	2.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Conjuctive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tissue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Medullary rays		4. Pith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4CFE68-96D7-13A1-AD2A-B4460CD4DA75}"/>
              </a:ext>
            </a:extLst>
          </p:cNvPr>
          <p:cNvSpPr txBox="1"/>
          <p:nvPr/>
        </p:nvSpPr>
        <p:spPr>
          <a:xfrm>
            <a:off x="986631" y="4119562"/>
            <a:ext cx="8915400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030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30.	Vascular </a:t>
            </a:r>
            <a:r>
              <a:rPr lang="en-US" sz="2599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bandles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surrounded by bundle sheath cells can be 	observed in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Monocot stem			2. Monocot leaf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66030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Dicto root				4. Dicto leaf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3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45D74004-50DA-95EE-2FD9-D1054A16C8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631" y="252490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771C14-1DAF-1BCD-361A-0744603064CD}"/>
              </a:ext>
            </a:extLst>
          </p:cNvPr>
          <p:cNvSpPr txBox="1"/>
          <p:nvPr/>
        </p:nvSpPr>
        <p:spPr>
          <a:xfrm>
            <a:off x="529431" y="265273"/>
            <a:ext cx="9067800" cy="1785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52968">
              <a:lnSpc>
                <a:spcPct val="107000"/>
              </a:lnSpc>
            </a:pP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	The ring arrangement of vascular bundle is the characteristic 	feature of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Dicot root				2. Monocot root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752968">
              <a:lnSpc>
                <a:spcPct val="107000"/>
              </a:lnSpc>
            </a:pPr>
            <a:r>
              <a:rPr lang="en-IN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599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Monocot stem			4. Dicot stem</a:t>
            </a:r>
            <a:endParaRPr lang="en-IN" sz="2599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9BAAF9-E32E-1CCC-1CD2-B77C29FFEBF1}"/>
              </a:ext>
            </a:extLst>
          </p:cNvPr>
          <p:cNvSpPr txBox="1"/>
          <p:nvPr/>
        </p:nvSpPr>
        <p:spPr>
          <a:xfrm>
            <a:off x="529431" y="2431895"/>
            <a:ext cx="9525000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08038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32.	Root differs from stem in having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Parenchymatous cortex			2. Pith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Exarch xylem					4. Pericycle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67D24-CE57-FF1F-6018-FA02A8C510E7}"/>
              </a:ext>
            </a:extLst>
          </p:cNvPr>
          <p:cNvSpPr txBox="1"/>
          <p:nvPr/>
        </p:nvSpPr>
        <p:spPr>
          <a:xfrm>
            <a:off x="529431" y="4119562"/>
            <a:ext cx="8914556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08038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	Which is not true for monocot stem?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Sclerenchymarous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hypodermis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Presence of water canals in pith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Conjoint, collateral closed vascular bundles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Presence of bundle sheath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83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45B0DE90-89D7-BC29-DA87-49B44FCC1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631" y="237094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84E23-54B6-B554-07DC-1A2D478401A0}"/>
              </a:ext>
            </a:extLst>
          </p:cNvPr>
          <p:cNvSpPr txBox="1"/>
          <p:nvPr/>
        </p:nvSpPr>
        <p:spPr>
          <a:xfrm>
            <a:off x="195158" y="571553"/>
            <a:ext cx="10103351" cy="2838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95350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34.	Which characteristic differentiates a dicot leaf from monocot 	leaf?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Stomata only on upper side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Differentiation of palisade and spongy parenchyma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Parallel venation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Stomata on both upper and lower sides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A4019E-5819-900D-2776-478B11BD3A16}"/>
              </a:ext>
            </a:extLst>
          </p:cNvPr>
          <p:cNvSpPr txBox="1"/>
          <p:nvPr/>
        </p:nvSpPr>
        <p:spPr>
          <a:xfrm>
            <a:off x="204825" y="3814762"/>
            <a:ext cx="10668000" cy="19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895350" algn="l"/>
              </a:tabLst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35.	The large empty and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colourless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cells present at intervals on the 	upper surface of grass leaf are called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tabLst>
                <a:tab pos="895350" algn="l"/>
              </a:tabLs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Bulliform cells				2. Palisade parenchyma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tabLst>
                <a:tab pos="895350" algn="l"/>
              </a:tabLs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Spongy parenchyma		4. Accessory cells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33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17D430A-CF3D-5E7D-3B02-BA81A8DB97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1" y="256395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935167-DD46-0E77-D92F-79B39F0A0BF2}"/>
              </a:ext>
            </a:extLst>
          </p:cNvPr>
          <p:cNvSpPr txBox="1"/>
          <p:nvPr/>
        </p:nvSpPr>
        <p:spPr>
          <a:xfrm>
            <a:off x="483785" y="2247480"/>
            <a:ext cx="10911691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08038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37.	Radial vascular bundles characteristically occur in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Monocot and dicot stems 	2. Monocot and dicot leaves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Monocot and dicot roots  	4. All of these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999F7F-B191-7BA5-E368-AAA374ACBFCB}"/>
              </a:ext>
            </a:extLst>
          </p:cNvPr>
          <p:cNvSpPr txBox="1"/>
          <p:nvPr/>
        </p:nvSpPr>
        <p:spPr>
          <a:xfrm>
            <a:off x="448534" y="4039374"/>
            <a:ext cx="10212214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95350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38.	A typical monocotyledonous root is characterized by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Usually more than six xylem bundles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Large and well developed pith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No secondary growth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95350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All of these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D9B138-425B-EC5D-EC55-72E34E606C93}"/>
              </a:ext>
            </a:extLst>
          </p:cNvPr>
          <p:cNvSpPr txBox="1"/>
          <p:nvPr/>
        </p:nvSpPr>
        <p:spPr>
          <a:xfrm>
            <a:off x="528017" y="256395"/>
            <a:ext cx="9526414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08038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36.	Large number of scattered vascular bundles are present in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Monocot stem		2. Monocot root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Dicot stem			4. Dicot root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97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87851E92-9EDE-B1B7-6017-09F3850E1A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31" y="25377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14F7D3-48C2-17AD-B341-7214ED76131B}"/>
              </a:ext>
            </a:extLst>
          </p:cNvPr>
          <p:cNvSpPr txBox="1"/>
          <p:nvPr/>
        </p:nvSpPr>
        <p:spPr>
          <a:xfrm>
            <a:off x="673893" y="3509962"/>
            <a:ext cx="10675938" cy="2918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08038">
              <a:lnSpc>
                <a:spcPct val="107000"/>
              </a:lnSpc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40.	Identify the type of plant and its part on the basis of given 	features: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Cambium – Develops later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Pith – Small or inconspicuous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Epidermis – Possess unicellular hairs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Dicot stem				2. Monocot stem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808038">
              <a:lnSpc>
                <a:spcPct val="107000"/>
              </a:lnSpc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Dicot root				4. Monocot root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1C8661-9134-C6E2-D7F5-B0B7B3360577}"/>
              </a:ext>
            </a:extLst>
          </p:cNvPr>
          <p:cNvSpPr txBox="1"/>
          <p:nvPr/>
        </p:nvSpPr>
        <p:spPr>
          <a:xfrm>
            <a:off x="605631" y="68270"/>
            <a:ext cx="7467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95350" algn="l"/>
              </a:tabLs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39.	Given section belongs to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FA46C7-C026-C17A-DDBA-9BAD97DD94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3" r="48387" b="8641"/>
          <a:stretch/>
        </p:blipFill>
        <p:spPr bwMode="auto">
          <a:xfrm>
            <a:off x="2358231" y="591490"/>
            <a:ext cx="2840771" cy="1834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B3B8A6-2323-3F1E-FD61-DD8E459D7D55}"/>
              </a:ext>
            </a:extLst>
          </p:cNvPr>
          <p:cNvSpPr txBox="1"/>
          <p:nvPr/>
        </p:nvSpPr>
        <p:spPr>
          <a:xfrm>
            <a:off x="681873" y="2426267"/>
            <a:ext cx="8001000" cy="10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624" defTabSz="808038">
              <a:lnSpc>
                <a:spcPct val="107000"/>
              </a:lnSpc>
              <a:spcAft>
                <a:spcPts val="743"/>
              </a:spcAft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Monocot root			2. Monocot stem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54624" defTabSz="808038">
              <a:lnSpc>
                <a:spcPct val="107000"/>
              </a:lnSpc>
              <a:spcAft>
                <a:spcPts val="743"/>
              </a:spcAf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Dicot root			4. Dicot stem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8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8767" y="2645775"/>
            <a:ext cx="8346107" cy="17349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GB" sz="10674" dirty="0">
                <a:solidFill>
                  <a:srgbClr val="00FF0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en-IN" sz="10674" dirty="0">
              <a:solidFill>
                <a:srgbClr val="00FF00"/>
              </a:solidFill>
              <a:effectLst>
                <a:reflection blurRad="6350" stA="55000" endA="300" endPos="45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7EE7E7B-4899-D1A6-E6A3-0DAB6B4AA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874" y="385762"/>
            <a:ext cx="1172474" cy="3377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8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594</TotalTime>
  <Words>4268</Words>
  <Application>Microsoft Office PowerPoint</Application>
  <PresentationFormat>Custom</PresentationFormat>
  <Paragraphs>402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7" baseType="lpstr">
      <vt:lpstr>Aharoni</vt:lpstr>
      <vt:lpstr>Arial</vt:lpstr>
      <vt:lpstr>Calibri</vt:lpstr>
      <vt:lpstr>Century Gothic</vt:lpstr>
      <vt:lpstr>Comic Sans MS</vt:lpstr>
      <vt:lpstr>Symbol</vt:lpstr>
      <vt:lpstr>Tahoma</vt:lpstr>
      <vt:lpstr>Times New Roman</vt:lpstr>
      <vt:lpstr>Wingdings</vt:lpstr>
      <vt:lpstr>Wingdings 3</vt:lpstr>
      <vt:lpstr>Ion</vt:lpstr>
      <vt:lpstr>PowerPoint Presentation</vt:lpstr>
      <vt:lpstr>PowerPoint Presentation</vt:lpstr>
      <vt:lpstr>ANATOMY </vt:lpstr>
      <vt:lpstr>Meristematic tissues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KNA1</dc:creator>
  <cp:lastModifiedBy>KNa NEET</cp:lastModifiedBy>
  <cp:revision>509</cp:revision>
  <dcterms:created xsi:type="dcterms:W3CDTF">2024-03-01T12:14:39Z</dcterms:created>
  <dcterms:modified xsi:type="dcterms:W3CDTF">2024-07-18T05:19:14Z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2024-03-01T00:00:00Z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2024-03-01T00:00:00Z</vt:filetime>
  </property>
</Properties>
</file>